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drawings/drawing4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drawings/drawing5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drawings/drawing7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drawings/drawing8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drawings/drawing9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28"/>
  </p:notesMasterIdLst>
  <p:sldIdLst>
    <p:sldId id="256" r:id="rId2"/>
    <p:sldId id="262" r:id="rId3"/>
    <p:sldId id="287" r:id="rId4"/>
    <p:sldId id="263" r:id="rId5"/>
    <p:sldId id="264" r:id="rId6"/>
    <p:sldId id="277" r:id="rId7"/>
    <p:sldId id="268" r:id="rId8"/>
    <p:sldId id="269" r:id="rId9"/>
    <p:sldId id="270" r:id="rId10"/>
    <p:sldId id="271" r:id="rId11"/>
    <p:sldId id="272" r:id="rId12"/>
    <p:sldId id="273" r:id="rId13"/>
    <p:sldId id="293" r:id="rId14"/>
    <p:sldId id="275" r:id="rId15"/>
    <p:sldId id="276" r:id="rId16"/>
    <p:sldId id="295" r:id="rId17"/>
    <p:sldId id="278" r:id="rId18"/>
    <p:sldId id="279" r:id="rId19"/>
    <p:sldId id="288" r:id="rId20"/>
    <p:sldId id="291" r:id="rId21"/>
    <p:sldId id="290" r:id="rId22"/>
    <p:sldId id="281" r:id="rId23"/>
    <p:sldId id="289" r:id="rId24"/>
    <p:sldId id="282" r:id="rId25"/>
    <p:sldId id="285" r:id="rId26"/>
    <p:sldId id="294" r:id="rId2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hatley, Benjamin S." initials="WBS" lastIdx="6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3" autoAdjust="0"/>
    <p:restoredTop sz="76424" autoAdjust="0"/>
  </p:normalViewPr>
  <p:slideViewPr>
    <p:cSldViewPr snapToGrid="0">
      <p:cViewPr varScale="1">
        <p:scale>
          <a:sx n="71" d="100"/>
          <a:sy n="71" d="100"/>
        </p:scale>
        <p:origin x="-1795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1\planning\Traffic%20Safety\Resources\Presentations\TRC%202019%20Pedestrian%20Safety\Non-Motorist%20Fatalities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oleObject" Target="file:///\\san1\planning\Traffic%20Safety\HSIP\Setting%20Performance%20Targets\CY%202020\Non%20Motorist%20Crashes\NonMotorist2015_2017_Trends.xls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oleObject" Target="file:///\\san1\planning\Traffic%20Safety\HSIP\Setting%20Performance%20Targets\CY%202020\Number%20of%20reports%20submitted%20via%20eCrash%20by%20year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oleObject" Target="file:///\\san1\planning\Traffic%20Safety\HSIP\Setting%20Performance%20Targets\CY%202020\Non%20Motorist%20Crashes\NonMotorist2015_2017_Trend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1\planning\Traffic%20Safety\Resources\Presentations\TRC%202019%20Pedestrian%20Safety\Non-Motorist%20Fatalit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an1\planning\Traffic%20Safety\Resources\Presentations\TRC%202019%20Pedestrian%20Safety\Non-Motorist%20Fataliti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san1\planning\Traffic%20Safety\HSIP\Setting%20Performance%20Targets\CY%202020\Non%20Motorist%20Crashes\NonMotorist2015_2017_Trends.xls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san1\planning\Traffic%20Safety\HSIP\Setting%20Performance%20Targets\CY%202020\Non%20Motorist%20Crashes\NonMotorist2015_2017_Trends.xls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\\san1\planning\Traffic%20Safety\HSIP\Setting%20Performance%20Targets\CY%202020\Non%20Motorist%20Crashes\NonMotorist2015_2017_Trends.xls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\\san1\planning\Traffic%20Safety\HSIP\Setting%20Performance%20Targets\CY%202020\Non%20Motorist%20Crashes\NonMotorist2015_2017_Trends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\\san1\planning\Traffic%20Safety\HSIP\Setting%20Performance%20Targets\CY%202020\Non%20Motorist%20Crashes\NonMotorist2015_2017_Trends.xls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oleObject" Target="file:///\\san1\planning\Traffic%20Safety\HSIP\Setting%20Performance%20Targets\CY%202020\Non%20Motorist%20Crashes\NonMotorist2015_2017_Trend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National Non-Motorist</a:t>
            </a:r>
            <a:r>
              <a:rPr lang="en-US" sz="2400" baseline="0" dirty="0"/>
              <a:t> </a:t>
            </a:r>
            <a:r>
              <a:rPr lang="en-US" sz="2400" dirty="0" smtClean="0"/>
              <a:t>Fatalities</a:t>
            </a:r>
            <a:endParaRPr lang="en-US" sz="2400" dirty="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National!$B$1</c:f>
              <c:strCache>
                <c:ptCount val="1"/>
                <c:pt idx="0">
                  <c:v>Non-Motorist Fatalities</c:v>
                </c:pt>
              </c:strCache>
            </c:strRef>
          </c:tx>
          <c:spPr>
            <a:ln>
              <a:solidFill>
                <a:srgbClr val="0070C0"/>
              </a:solidFill>
            </a:ln>
          </c:spPr>
          <c:marker>
            <c:symbol val="none"/>
          </c:marker>
          <c:xVal>
            <c:numRef>
              <c:f>National!$A$2:$A$25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xVal>
          <c:yVal>
            <c:numRef>
              <c:f>National!$B$2:$B$25</c:f>
              <c:numCache>
                <c:formatCode>General</c:formatCode>
                <c:ptCount val="24"/>
                <c:pt idx="0">
                  <c:v>6398</c:v>
                </c:pt>
                <c:pt idx="1">
                  <c:v>6526</c:v>
                </c:pt>
                <c:pt idx="2">
                  <c:v>6368</c:v>
                </c:pt>
                <c:pt idx="3">
                  <c:v>6288</c:v>
                </c:pt>
                <c:pt idx="4">
                  <c:v>6119</c:v>
                </c:pt>
                <c:pt idx="5">
                  <c:v>5842</c:v>
                </c:pt>
                <c:pt idx="6">
                  <c:v>5597</c:v>
                </c:pt>
                <c:pt idx="7">
                  <c:v>5756</c:v>
                </c:pt>
                <c:pt idx="8">
                  <c:v>5630</c:v>
                </c:pt>
                <c:pt idx="9">
                  <c:v>5543</c:v>
                </c:pt>
                <c:pt idx="10">
                  <c:v>5532</c:v>
                </c:pt>
                <c:pt idx="11">
                  <c:v>5864</c:v>
                </c:pt>
                <c:pt idx="12">
                  <c:v>5752</c:v>
                </c:pt>
                <c:pt idx="13">
                  <c:v>5558</c:v>
                </c:pt>
                <c:pt idx="14">
                  <c:v>5320</c:v>
                </c:pt>
                <c:pt idx="15">
                  <c:v>4888</c:v>
                </c:pt>
                <c:pt idx="16">
                  <c:v>5110</c:v>
                </c:pt>
                <c:pt idx="17">
                  <c:v>5339</c:v>
                </c:pt>
                <c:pt idx="18">
                  <c:v>5779</c:v>
                </c:pt>
                <c:pt idx="19">
                  <c:v>5718</c:v>
                </c:pt>
                <c:pt idx="20">
                  <c:v>5843</c:v>
                </c:pt>
                <c:pt idx="21">
                  <c:v>6556</c:v>
                </c:pt>
                <c:pt idx="22">
                  <c:v>7193</c:v>
                </c:pt>
                <c:pt idx="23">
                  <c:v>6988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46A-469F-BE56-C888239858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599872"/>
        <c:axId val="99601792"/>
      </c:scatterChart>
      <c:valAx>
        <c:axId val="99599872"/>
        <c:scaling>
          <c:orientation val="minMax"/>
          <c:max val="2017"/>
          <c:min val="199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Sources: </a:t>
                </a:r>
                <a:r>
                  <a:rPr lang="en-US" dirty="0" smtClean="0"/>
                  <a:t>FARS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3046095800524936"/>
              <c:y val="0.9553632254301546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1680000"/>
          <a:lstStyle/>
          <a:p>
            <a:pPr>
              <a:defRPr sz="1100"/>
            </a:pPr>
            <a:endParaRPr lang="en-US"/>
          </a:p>
        </c:txPr>
        <c:crossAx val="99601792"/>
        <c:crosses val="autoZero"/>
        <c:crossBetween val="midCat"/>
        <c:majorUnit val="1"/>
      </c:valAx>
      <c:valAx>
        <c:axId val="99601792"/>
        <c:scaling>
          <c:orientation val="minMax"/>
          <c:min val="4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Non-Motorist</a:t>
                </a:r>
                <a:r>
                  <a:rPr lang="en-US" baseline="0"/>
                  <a:t> Fatalities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959987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Non-Motorist</a:t>
            </a:r>
            <a:r>
              <a:rPr lang="en-US" sz="2400" baseline="0"/>
              <a:t> Action at Time of Crash (KA)</a:t>
            </a:r>
            <a:endParaRPr lang="en-US" sz="24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Summary!$A$51</c:f>
              <c:strCache>
                <c:ptCount val="1"/>
                <c:pt idx="0">
                  <c:v>No Improper Action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Summary!$C$51:$F$51</c:f>
              <c:numCache>
                <c:formatCode>General</c:formatCode>
                <c:ptCount val="4"/>
                <c:pt idx="0">
                  <c:v>36</c:v>
                </c:pt>
                <c:pt idx="1">
                  <c:v>46</c:v>
                </c:pt>
                <c:pt idx="2">
                  <c:v>65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Summary!$A$52</c:f>
              <c:strCache>
                <c:ptCount val="1"/>
                <c:pt idx="0">
                  <c:v>Darted or Dashed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Summary!$C$52:$F$52</c:f>
              <c:numCache>
                <c:formatCode>General</c:formatCode>
                <c:ptCount val="4"/>
                <c:pt idx="0">
                  <c:v>15</c:v>
                </c:pt>
                <c:pt idx="1">
                  <c:v>24</c:v>
                </c:pt>
                <c:pt idx="2">
                  <c:v>24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Summary!$A$53</c:f>
              <c:strCache>
                <c:ptCount val="1"/>
                <c:pt idx="0">
                  <c:v>Failed to Yield Right-of-Way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Summary!$C$53:$F$53</c:f>
              <c:numCache>
                <c:formatCode>General</c:formatCode>
                <c:ptCount val="4"/>
                <c:pt idx="0">
                  <c:v>8</c:v>
                </c:pt>
                <c:pt idx="1">
                  <c:v>17</c:v>
                </c:pt>
                <c:pt idx="2">
                  <c:v>24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Summary!$A$54</c:f>
              <c:strCache>
                <c:ptCount val="1"/>
                <c:pt idx="0">
                  <c:v>Failed ot Obey Traffic Signs, Signals, or Officer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Summary!$C$54:$F$54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Summary!$A$55</c:f>
              <c:strCache>
                <c:ptCount val="1"/>
                <c:pt idx="0">
                  <c:v>In Roadway Improperly (Standing, Lying, Working, Playing)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Summary!$C$55:$F$55</c:f>
              <c:numCache>
                <c:formatCode>General</c:formatCode>
                <c:ptCount val="4"/>
                <c:pt idx="0">
                  <c:v>15</c:v>
                </c:pt>
                <c:pt idx="1">
                  <c:v>24</c:v>
                </c:pt>
                <c:pt idx="2">
                  <c:v>26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Summary!$A$56</c:f>
              <c:strCache>
                <c:ptCount val="1"/>
                <c:pt idx="0">
                  <c:v>Disable Vehicle Related (working on, pushing, leaving, approaching)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Summary!$C$56:$F$56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2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Summary!$A$57</c:f>
              <c:strCache>
                <c:ptCount val="1"/>
                <c:pt idx="0">
                  <c:v>Entering or Exiting Parked or Standing Vehicle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Summary!$C$57:$F$57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Summary!$A$58</c:f>
              <c:strCache>
                <c:ptCount val="1"/>
                <c:pt idx="0">
                  <c:v>Inattentive (talkin, eating, etc.)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Summary!$C$58:$F$58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3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Summary!$A$59</c:f>
              <c:strCache>
                <c:ptCount val="1"/>
                <c:pt idx="0">
                  <c:v>Not visible (dark clothing, no lightin, etc.)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Summary!$C$59:$F$59</c:f>
              <c:numCache>
                <c:formatCode>General</c:formatCode>
                <c:ptCount val="4"/>
                <c:pt idx="0">
                  <c:v>7</c:v>
                </c:pt>
                <c:pt idx="1">
                  <c:v>4</c:v>
                </c:pt>
                <c:pt idx="2">
                  <c:v>10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Summary!$A$60</c:f>
              <c:strCache>
                <c:ptCount val="1"/>
                <c:pt idx="0">
                  <c:v>Improper turn or merge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Summary!$C$60:$F$60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Summary!$A$61</c:f>
              <c:strCache>
                <c:ptCount val="1"/>
                <c:pt idx="0">
                  <c:v>Improper passing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Summary!$C$61:$F$61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Summary!$A$62</c:f>
              <c:strCache>
                <c:ptCount val="1"/>
                <c:pt idx="0">
                  <c:v>Wrong-way riding or walking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Summary!$C$62:$F$62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Summary!$A$63</c:f>
              <c:strCache>
                <c:ptCount val="1"/>
                <c:pt idx="0">
                  <c:v>Other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Summary!$C$63:$F$63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5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Summary!$A$64</c:f>
              <c:strCache>
                <c:ptCount val="1"/>
                <c:pt idx="0">
                  <c:v>Unknown</c:v>
                </c:pt>
              </c:strCache>
            </c:strRef>
          </c:tx>
          <c:xVal>
            <c:numRef>
              <c:f>Summary!$C$50:$F$50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Summary!$C$64:$F$64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25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861888"/>
        <c:axId val="109863680"/>
      </c:scatterChart>
      <c:valAx>
        <c:axId val="109861888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863680"/>
        <c:crosses val="autoZero"/>
        <c:crossBetween val="midCat"/>
        <c:majorUnit val="1"/>
      </c:valAx>
      <c:valAx>
        <c:axId val="1098636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</a:t>
                </a:r>
                <a:r>
                  <a:rPr lang="en-US" baseline="0"/>
                  <a:t> of Crashes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861888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Number of Crash</a:t>
            </a:r>
            <a:r>
              <a:rPr lang="en-US" sz="2400" baseline="0" dirty="0"/>
              <a:t> </a:t>
            </a:r>
            <a:r>
              <a:rPr lang="en-US" sz="2400" baseline="0" dirty="0" smtClean="0"/>
              <a:t>Records </a:t>
            </a:r>
            <a:r>
              <a:rPr lang="en-US" sz="2400" baseline="0" dirty="0"/>
              <a:t>in Database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data!$A$6275</c:f>
              <c:strCache>
                <c:ptCount val="1"/>
                <c:pt idx="0">
                  <c:v>Total Crashes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"/>
                  <c:y val="-1.2962962962962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E99-4AAB-90ED-9D2D6C997C3F}"/>
                </c:ext>
              </c:extLst>
            </c:dLbl>
            <c:dLbl>
              <c:idx val="3"/>
              <c:layout>
                <c:manualLayout>
                  <c:x val="2.320647419072616E-4"/>
                  <c:y val="3.70370370370370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A9-40C2-ADCC-D444A4C639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numRef>
              <c:f>data!$C$6276:$F$6276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data!$C$6275:$F$6275</c:f>
              <c:numCache>
                <c:formatCode>General</c:formatCode>
                <c:ptCount val="4"/>
                <c:pt idx="0">
                  <c:v>68355</c:v>
                </c:pt>
                <c:pt idx="1">
                  <c:v>75478</c:v>
                </c:pt>
                <c:pt idx="2">
                  <c:v>79259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A9-40C2-ADCC-D444A4C63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913600"/>
        <c:axId val="109915136"/>
      </c:barChart>
      <c:lineChart>
        <c:grouping val="standard"/>
        <c:varyColors val="0"/>
        <c:ser>
          <c:idx val="0"/>
          <c:order val="0"/>
          <c:tx>
            <c:strRef>
              <c:f>data!$A$6278</c:f>
              <c:strCache>
                <c:ptCount val="1"/>
                <c:pt idx="0">
                  <c:v>Agencies on
eCrash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1.9444444444444445E-2"/>
                  <c:y val="2.03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E99-4AAB-90ED-9D2D6C997C3F}"/>
                </c:ext>
              </c:extLst>
            </c:dLbl>
            <c:dLbl>
              <c:idx val="1"/>
              <c:layout>
                <c:manualLayout>
                  <c:x val="-1.2500000000000001E-2"/>
                  <c:y val="2.2222222222222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E99-4AAB-90ED-9D2D6C997C3F}"/>
                </c:ext>
              </c:extLst>
            </c:dLbl>
            <c:dLbl>
              <c:idx val="2"/>
              <c:layout>
                <c:manualLayout>
                  <c:x val="-1.2500000000000001E-2"/>
                  <c:y val="1.6666666666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E99-4AAB-90ED-9D2D6C997C3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1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data!$C$6276:$F$6276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data!$C$6278:$F$6278</c:f>
              <c:numCache>
                <c:formatCode>General</c:formatCode>
                <c:ptCount val="4"/>
                <c:pt idx="0">
                  <c:v>15</c:v>
                </c:pt>
                <c:pt idx="1">
                  <c:v>84</c:v>
                </c:pt>
                <c:pt idx="2">
                  <c:v>133</c:v>
                </c:pt>
                <c:pt idx="3">
                  <c:v>178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6A9-40C2-ADCC-D444A4C639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935616"/>
        <c:axId val="109933696"/>
      </c:lineChart>
      <c:catAx>
        <c:axId val="109913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915136"/>
        <c:crosses val="autoZero"/>
        <c:auto val="1"/>
        <c:lblAlgn val="ctr"/>
        <c:lblOffset val="100"/>
        <c:tickMarkSkip val="1"/>
        <c:noMultiLvlLbl val="0"/>
      </c:catAx>
      <c:valAx>
        <c:axId val="109915136"/>
        <c:scaling>
          <c:orientation val="minMax"/>
          <c:min val="6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Crash Reports in Database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9913600"/>
        <c:crosses val="autoZero"/>
        <c:crossBetween val="between"/>
      </c:valAx>
      <c:valAx>
        <c:axId val="1099336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Agencies</a:t>
                </a:r>
                <a:r>
                  <a:rPr lang="en-US" baseline="0" dirty="0" smtClean="0"/>
                  <a:t> on </a:t>
                </a:r>
                <a:r>
                  <a:rPr lang="en-US" baseline="0" dirty="0" err="1" smtClean="0"/>
                  <a:t>eCrash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935616"/>
        <c:crosses val="max"/>
        <c:crossBetween val="between"/>
      </c:valAx>
      <c:catAx>
        <c:axId val="109935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9933696"/>
        <c:crosses val="autoZero"/>
        <c:auto val="1"/>
        <c:lblAlgn val="ctr"/>
        <c:lblOffset val="100"/>
        <c:noMultiLvlLbl val="0"/>
      </c:cat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Non-Motorist Fatal and Serious Injury Crashes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34951881014873"/>
          <c:y val="0.11147025371828521"/>
          <c:w val="0.83992825896762913"/>
          <c:h val="0.76977223680373286"/>
        </c:manualLayout>
      </c:layout>
      <c:scatterChart>
        <c:scatterStyle val="lineMarker"/>
        <c:varyColors val="0"/>
        <c:ser>
          <c:idx val="0"/>
          <c:order val="0"/>
          <c:tx>
            <c:v>Non-Motorist KAs</c:v>
          </c:tx>
          <c:dPt>
            <c:idx val="3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0"/>
                  <c:y val="2.12962962962962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8055555555555554E-2"/>
                  <c:y val="3.333333333333333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2.962962962962966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22222222222223E-2"/>
                  <c:y val="6.94444444444444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Summary!$U$31:$X$31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Summary!$U$46:$W$46</c:f>
              <c:numCache>
                <c:formatCode>General</c:formatCode>
                <c:ptCount val="3"/>
                <c:pt idx="0">
                  <c:v>112</c:v>
                </c:pt>
                <c:pt idx="1">
                  <c:v>157</c:v>
                </c:pt>
                <c:pt idx="2">
                  <c:v>191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0326144"/>
        <c:axId val="110327680"/>
      </c:scatterChart>
      <c:valAx>
        <c:axId val="110326144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10327680"/>
        <c:crosses val="autoZero"/>
        <c:crossBetween val="midCat"/>
        <c:majorUnit val="1"/>
      </c:valAx>
      <c:valAx>
        <c:axId val="110327680"/>
        <c:scaling>
          <c:orientation val="minMax"/>
          <c:max val="220"/>
          <c:min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Crashes</a:t>
                </a:r>
              </a:p>
            </c:rich>
          </c:tx>
          <c:layout>
            <c:manualLayout>
              <c:xMode val="edge"/>
              <c:yMode val="edge"/>
              <c:x val="2.6741688538932634E-2"/>
              <c:y val="0.391745261009040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032614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Arkansas Non-Motorist</a:t>
            </a:r>
            <a:r>
              <a:rPr lang="en-US" sz="2400" baseline="0"/>
              <a:t> Fatalities</a:t>
            </a:r>
            <a:endParaRPr lang="en-US" sz="24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axId val="94230016"/>
        <c:axId val="99899264"/>
      </c:scatterChart>
      <c:valAx>
        <c:axId val="94230016"/>
        <c:scaling>
          <c:orientation val="minMax"/>
          <c:max val="2018"/>
          <c:min val="199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Source: FARS &amp; A</a:t>
                </a:r>
                <a:r>
                  <a:rPr lang="en-US" sz="800"/>
                  <a:t>R</a:t>
                </a:r>
                <a:r>
                  <a:rPr lang="en-US"/>
                  <a:t>DOT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1680000"/>
          <a:lstStyle/>
          <a:p>
            <a:pPr>
              <a:defRPr sz="1100"/>
            </a:pPr>
            <a:endParaRPr lang="en-US"/>
          </a:p>
        </c:txPr>
        <c:crossAx val="99899264"/>
        <c:crosses val="autoZero"/>
        <c:crossBetween val="midCat"/>
        <c:majorUnit val="1"/>
      </c:valAx>
      <c:valAx>
        <c:axId val="99899264"/>
        <c:scaling>
          <c:orientation val="minMax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</a:t>
                </a:r>
                <a:r>
                  <a:rPr lang="en-US" baseline="0" dirty="0" smtClean="0"/>
                  <a:t> of Non-Motorist Fatalities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9423001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Arkansas Non-Motorist</a:t>
            </a:r>
            <a:r>
              <a:rPr lang="en-US" sz="2400" baseline="0"/>
              <a:t> Fatalities</a:t>
            </a:r>
            <a:endParaRPr lang="en-US" sz="24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dPt>
            <c:idx val="24"/>
            <c:bubble3D val="0"/>
            <c:spPr>
              <a:ln>
                <a:prstDash val="dash"/>
              </a:ln>
            </c:spPr>
          </c:dPt>
          <c:xVal>
            <c:numRef>
              <c:f>Arkansas!$A$4:$A$27</c:f>
              <c:numCache>
                <c:formatCode>General</c:formatCode>
                <c:ptCount val="24"/>
                <c:pt idx="0">
                  <c:v>1994</c:v>
                </c:pt>
                <c:pt idx="1">
                  <c:v>1995</c:v>
                </c:pt>
                <c:pt idx="2">
                  <c:v>1996</c:v>
                </c:pt>
                <c:pt idx="3">
                  <c:v>1997</c:v>
                </c:pt>
                <c:pt idx="4">
                  <c:v>1998</c:v>
                </c:pt>
                <c:pt idx="5">
                  <c:v>1999</c:v>
                </c:pt>
                <c:pt idx="6">
                  <c:v>2000</c:v>
                </c:pt>
                <c:pt idx="7">
                  <c:v>2001</c:v>
                </c:pt>
                <c:pt idx="8">
                  <c:v>2002</c:v>
                </c:pt>
                <c:pt idx="9">
                  <c:v>2003</c:v>
                </c:pt>
                <c:pt idx="10">
                  <c:v>2004</c:v>
                </c:pt>
                <c:pt idx="11">
                  <c:v>2005</c:v>
                </c:pt>
                <c:pt idx="12">
                  <c:v>2006</c:v>
                </c:pt>
                <c:pt idx="13">
                  <c:v>2007</c:v>
                </c:pt>
                <c:pt idx="14">
                  <c:v>2008</c:v>
                </c:pt>
                <c:pt idx="15">
                  <c:v>2009</c:v>
                </c:pt>
                <c:pt idx="16">
                  <c:v>2010</c:v>
                </c:pt>
                <c:pt idx="17">
                  <c:v>2011</c:v>
                </c:pt>
                <c:pt idx="18">
                  <c:v>2012</c:v>
                </c:pt>
                <c:pt idx="19">
                  <c:v>2013</c:v>
                </c:pt>
                <c:pt idx="20">
                  <c:v>2014</c:v>
                </c:pt>
                <c:pt idx="21">
                  <c:v>2015</c:v>
                </c:pt>
                <c:pt idx="22">
                  <c:v>2016</c:v>
                </c:pt>
                <c:pt idx="23">
                  <c:v>2017</c:v>
                </c:pt>
              </c:numCache>
            </c:numRef>
          </c:xVal>
          <c:yVal>
            <c:numRef>
              <c:f>Arkansas!$L$4:$L$27</c:f>
              <c:numCache>
                <c:formatCode>General</c:formatCode>
                <c:ptCount val="24"/>
                <c:pt idx="0">
                  <c:v>62</c:v>
                </c:pt>
                <c:pt idx="1">
                  <c:v>51</c:v>
                </c:pt>
                <c:pt idx="2">
                  <c:v>34</c:v>
                </c:pt>
                <c:pt idx="3">
                  <c:v>57</c:v>
                </c:pt>
                <c:pt idx="4">
                  <c:v>53</c:v>
                </c:pt>
                <c:pt idx="5">
                  <c:v>47</c:v>
                </c:pt>
                <c:pt idx="6">
                  <c:v>43</c:v>
                </c:pt>
                <c:pt idx="7">
                  <c:v>42</c:v>
                </c:pt>
                <c:pt idx="8">
                  <c:v>42</c:v>
                </c:pt>
                <c:pt idx="9">
                  <c:v>42</c:v>
                </c:pt>
                <c:pt idx="10">
                  <c:v>37</c:v>
                </c:pt>
                <c:pt idx="11">
                  <c:v>41</c:v>
                </c:pt>
                <c:pt idx="12">
                  <c:v>38</c:v>
                </c:pt>
                <c:pt idx="13">
                  <c:v>49</c:v>
                </c:pt>
                <c:pt idx="14">
                  <c:v>51</c:v>
                </c:pt>
                <c:pt idx="15">
                  <c:v>45</c:v>
                </c:pt>
                <c:pt idx="16">
                  <c:v>41</c:v>
                </c:pt>
                <c:pt idx="17">
                  <c:v>49</c:v>
                </c:pt>
                <c:pt idx="18">
                  <c:v>54</c:v>
                </c:pt>
                <c:pt idx="19">
                  <c:v>54</c:v>
                </c:pt>
                <c:pt idx="20">
                  <c:v>44</c:v>
                </c:pt>
                <c:pt idx="21">
                  <c:v>47</c:v>
                </c:pt>
                <c:pt idx="22">
                  <c:v>54</c:v>
                </c:pt>
                <c:pt idx="23">
                  <c:v>46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33184"/>
        <c:axId val="99939456"/>
      </c:scatterChart>
      <c:valAx>
        <c:axId val="99933184"/>
        <c:scaling>
          <c:orientation val="minMax"/>
          <c:max val="2017"/>
          <c:min val="1994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Source: FARS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-1680000"/>
          <a:lstStyle/>
          <a:p>
            <a:pPr>
              <a:defRPr/>
            </a:pPr>
            <a:endParaRPr lang="en-US"/>
          </a:p>
        </c:txPr>
        <c:crossAx val="99939456"/>
        <c:crosses val="autoZero"/>
        <c:crossBetween val="midCat"/>
        <c:majorUnit val="1"/>
      </c:valAx>
      <c:valAx>
        <c:axId val="99939456"/>
        <c:scaling>
          <c:orientation val="minMax"/>
          <c:min val="3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Non-Motorist Fatalities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993318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Non-Motorist Fatal and Serious Injury Crashes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134951881014873"/>
          <c:y val="0.11147025371828521"/>
          <c:w val="0.83992825896762913"/>
          <c:h val="0.76977223680373286"/>
        </c:manualLayout>
      </c:layout>
      <c:scatterChart>
        <c:scatterStyle val="lineMarker"/>
        <c:varyColors val="0"/>
        <c:ser>
          <c:idx val="0"/>
          <c:order val="0"/>
          <c:tx>
            <c:v>Non-Motorist KAs</c:v>
          </c:tx>
          <c:dPt>
            <c:idx val="3"/>
            <c:bubble3D val="0"/>
            <c:spPr>
              <a:ln>
                <a:solidFill>
                  <a:schemeClr val="accent1"/>
                </a:solidFill>
                <a:prstDash val="dash"/>
              </a:ln>
            </c:spPr>
          </c:dPt>
          <c:dLbls>
            <c:dLbl>
              <c:idx val="0"/>
              <c:layout>
                <c:manualLayout>
                  <c:x val="-1.3888888888888889E-3"/>
                  <c:y val="2.6851851851851852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444444444444441E-3"/>
                  <c:y val="2.962962962962963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3888888888888888E-2"/>
                  <c:y val="2.59259259259259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222222222222223E-2"/>
                  <c:y val="6.94444444444444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Summary!$U$31:$X$31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Summary!$U$46:$W$46</c:f>
              <c:numCache>
                <c:formatCode>General</c:formatCode>
                <c:ptCount val="3"/>
                <c:pt idx="0">
                  <c:v>112</c:v>
                </c:pt>
                <c:pt idx="1">
                  <c:v>157</c:v>
                </c:pt>
                <c:pt idx="2">
                  <c:v>191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848064"/>
        <c:axId val="107849600"/>
      </c:scatterChart>
      <c:valAx>
        <c:axId val="107848064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7849600"/>
        <c:crosses val="autoZero"/>
        <c:crossBetween val="midCat"/>
        <c:majorUnit val="1"/>
      </c:valAx>
      <c:valAx>
        <c:axId val="107849600"/>
        <c:scaling>
          <c:orientation val="minMax"/>
          <c:max val="220"/>
          <c:min val="8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Crashes</a:t>
                </a:r>
              </a:p>
            </c:rich>
          </c:tx>
          <c:layout>
            <c:manualLayout>
              <c:xMode val="edge"/>
              <c:yMode val="edge"/>
              <c:x val="2.6741688538932634E-2"/>
              <c:y val="0.3917452610090405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784806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Non-Motorist</a:t>
            </a:r>
            <a:r>
              <a:rPr lang="en-US" sz="2400" baseline="0"/>
              <a:t> Fatalities</a:t>
            </a:r>
            <a:endParaRPr lang="en-US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0613517060367466E-2"/>
          <c:y val="0.10591469816272966"/>
          <c:w val="0.77788604549431306"/>
          <c:h val="0.71051283172936719"/>
        </c:manualLayout>
      </c:layout>
      <c:scatterChart>
        <c:scatterStyle val="lineMarker"/>
        <c:varyColors val="0"/>
        <c:ser>
          <c:idx val="1"/>
          <c:order val="0"/>
          <c:tx>
            <c:v>Urban</c:v>
          </c:tx>
          <c:dPt>
            <c:idx val="3"/>
            <c:bubble3D val="0"/>
            <c:spPr>
              <a:ln>
                <a:prstDash val="dash"/>
              </a:ln>
            </c:spPr>
          </c:dPt>
          <c:dLbls>
            <c:dLbl>
              <c:idx val="0"/>
              <c:layout>
                <c:manualLayout>
                  <c:x val="1.2731334408019993E-17"/>
                  <c:y val="-4.074074074074074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925337632079971E-17"/>
                  <c:y val="1.851851851851847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66557305336935E-3"/>
                  <c:y val="5.5555555555555558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3332E-3"/>
                  <c:y val="-2.777777777777777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Summary!$U$31:$W$31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Summary!$U$37:$W$37</c:f>
              <c:numCache>
                <c:formatCode>General</c:formatCode>
                <c:ptCount val="3"/>
                <c:pt idx="0">
                  <c:v>20</c:v>
                </c:pt>
                <c:pt idx="1">
                  <c:v>39</c:v>
                </c:pt>
                <c:pt idx="2">
                  <c:v>43</c:v>
                </c:pt>
              </c:numCache>
            </c:numRef>
          </c:yVal>
          <c:smooth val="0"/>
        </c:ser>
        <c:ser>
          <c:idx val="0"/>
          <c:order val="1"/>
          <c:tx>
            <c:v>Rural</c:v>
          </c:tx>
          <c:dPt>
            <c:idx val="3"/>
            <c:bubble3D val="0"/>
            <c:spPr>
              <a:ln>
                <a:prstDash val="dash"/>
              </a:ln>
            </c:spPr>
          </c:dPt>
          <c:dLbls>
            <c:dLbl>
              <c:idx val="0"/>
              <c:layout>
                <c:manualLayout>
                  <c:x val="-5.5555555555555558E-3"/>
                  <c:y val="1.8518518518518517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333333333333835E-3"/>
                  <c:y val="-3.240740740740740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9E-3"/>
                  <c:y val="9.2592592592593437E-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9444444444444445E-2"/>
                  <c:y val="2.777777777777777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Summary!$U$31:$W$31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Summary!$U$32:$W$32</c:f>
              <c:numCache>
                <c:formatCode>General</c:formatCode>
                <c:ptCount val="3"/>
                <c:pt idx="0">
                  <c:v>14</c:v>
                </c:pt>
                <c:pt idx="1">
                  <c:v>15</c:v>
                </c:pt>
                <c:pt idx="2">
                  <c:v>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106688"/>
        <c:axId val="109108224"/>
      </c:scatterChart>
      <c:valAx>
        <c:axId val="109106688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108224"/>
        <c:crosses val="autoZero"/>
        <c:crossBetween val="midCat"/>
        <c:majorUnit val="1"/>
      </c:valAx>
      <c:valAx>
        <c:axId val="109108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Number of Crashes</a:t>
                </a:r>
              </a:p>
            </c:rich>
          </c:tx>
          <c:layout>
            <c:manualLayout>
              <c:xMode val="edge"/>
              <c:yMode val="edge"/>
              <c:x val="2.4047462817147858E-2"/>
              <c:y val="0.379356226305045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09106688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Non-Motorist</a:t>
            </a:r>
            <a:r>
              <a:rPr lang="en-US" sz="2400" baseline="0"/>
              <a:t> Serious Injuries</a:t>
            </a:r>
            <a:endParaRPr lang="en-US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3585739282589689E-2"/>
          <c:y val="0.10976917468649752"/>
          <c:w val="0.78324715660542432"/>
          <c:h val="0.73766520851560224"/>
        </c:manualLayout>
      </c:layout>
      <c:scatterChart>
        <c:scatterStyle val="lineMarker"/>
        <c:varyColors val="0"/>
        <c:ser>
          <c:idx val="1"/>
          <c:order val="0"/>
          <c:tx>
            <c:v>Urban</c:v>
          </c:tx>
          <c:dPt>
            <c:idx val="3"/>
            <c:bubble3D val="0"/>
            <c:spPr>
              <a:ln>
                <a:prstDash val="dash"/>
              </a:ln>
            </c:spPr>
          </c:dPt>
          <c:dLbls>
            <c:dLbl>
              <c:idx val="0"/>
              <c:layout>
                <c:manualLayout>
                  <c:x val="0"/>
                  <c:y val="1.642036124794745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9444444444444441E-3"/>
                  <c:y val="1.48148148148148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0936132973192011E-7"/>
                  <c:y val="-1.61741032370953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Summary!$U$31:$X$31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Summary!$U$44:$W$44</c:f>
              <c:numCache>
                <c:formatCode>General</c:formatCode>
                <c:ptCount val="3"/>
                <c:pt idx="0">
                  <c:v>55</c:v>
                </c:pt>
                <c:pt idx="1">
                  <c:v>71</c:v>
                </c:pt>
                <c:pt idx="2">
                  <c:v>108</c:v>
                </c:pt>
              </c:numCache>
            </c:numRef>
          </c:yVal>
          <c:smooth val="0"/>
        </c:ser>
        <c:ser>
          <c:idx val="0"/>
          <c:order val="1"/>
          <c:tx>
            <c:v>Rural</c:v>
          </c:tx>
          <c:dPt>
            <c:idx val="3"/>
            <c:bubble3D val="0"/>
            <c:spPr>
              <a:ln>
                <a:prstDash val="dash"/>
              </a:ln>
            </c:spPr>
          </c:dPt>
          <c:dLbls>
            <c:dLbl>
              <c:idx val="0"/>
              <c:layout>
                <c:manualLayout>
                  <c:x val="-2.7777777777777779E-3"/>
                  <c:y val="3.2840722495894911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2.4630541871921183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8735632183908046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Summary!$U$31:$X$31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xVal>
          <c:yVal>
            <c:numRef>
              <c:f>Summary!$U$39:$W$39</c:f>
              <c:numCache>
                <c:formatCode>General</c:formatCode>
                <c:ptCount val="3"/>
                <c:pt idx="0">
                  <c:v>21</c:v>
                </c:pt>
                <c:pt idx="1">
                  <c:v>27</c:v>
                </c:pt>
                <c:pt idx="2">
                  <c:v>22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63040"/>
        <c:axId val="109464576"/>
      </c:scatterChart>
      <c:valAx>
        <c:axId val="109463040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464576"/>
        <c:crosses val="autoZero"/>
        <c:crossBetween val="midCat"/>
        <c:majorUnit val="1"/>
      </c:valAx>
      <c:valAx>
        <c:axId val="1094645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Numbe</a:t>
                </a:r>
                <a:r>
                  <a:rPr lang="en-US" sz="1200" baseline="0"/>
                  <a:t>r of Crashes</a:t>
                </a:r>
                <a:endParaRPr lang="en-US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463040"/>
        <c:crosses val="autoZero"/>
        <c:crossBetween val="midCat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Type of Non Motorist (KA)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3073053368328958E-2"/>
          <c:y val="0.10022688830562847"/>
          <c:w val="0.88756583552056001"/>
          <c:h val="0.62478404782735486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Summary!$A$2</c:f>
              <c:strCache>
                <c:ptCount val="1"/>
                <c:pt idx="0">
                  <c:v>Pedestrian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Summary!$C$2:$F$2</c:f>
              <c:numCache>
                <c:formatCode>General</c:formatCode>
                <c:ptCount val="4"/>
                <c:pt idx="0">
                  <c:v>97</c:v>
                </c:pt>
                <c:pt idx="1">
                  <c:v>122</c:v>
                </c:pt>
                <c:pt idx="2">
                  <c:v>143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Summary!$A$4</c:f>
              <c:strCache>
                <c:ptCount val="1"/>
                <c:pt idx="0">
                  <c:v>Other Pedestrian (wheelchair)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Summary!$C$4:$F$4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Summary!$A$5</c:f>
              <c:strCache>
                <c:ptCount val="1"/>
                <c:pt idx="0">
                  <c:v>Skater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Summary!$C$5:$F$5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Summary!$A$6</c:f>
              <c:strCache>
                <c:ptCount val="1"/>
                <c:pt idx="0">
                  <c:v>Scooter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Summary!$C$6:$F$6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Summary!$A$3</c:f>
              <c:strCache>
                <c:ptCount val="1"/>
                <c:pt idx="0">
                  <c:v>Bicyclist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Summary!$C$3:$F$3</c:f>
              <c:numCache>
                <c:formatCode>General</c:formatCode>
                <c:ptCount val="4"/>
                <c:pt idx="0">
                  <c:v>10</c:v>
                </c:pt>
                <c:pt idx="1">
                  <c:v>20</c:v>
                </c:pt>
                <c:pt idx="2">
                  <c:v>36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Summary!$A$7</c:f>
              <c:strCache>
                <c:ptCount val="1"/>
                <c:pt idx="0">
                  <c:v>Other Cyclist (tricycle)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Summary!$C$7:$F$7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Summary!$A$8</c:f>
              <c:strCache>
                <c:ptCount val="1"/>
                <c:pt idx="0">
                  <c:v>Ridden animal/animal drawn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Summary!$C$8:$F$8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Summary!$A$9</c:f>
              <c:strCache>
                <c:ptCount val="1"/>
                <c:pt idx="0">
                  <c:v>Occupant of a non-motor vehicle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Summary!$C$9:$F$9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Summary!$A$10</c:f>
              <c:strCache>
                <c:ptCount val="1"/>
                <c:pt idx="0">
                  <c:v>Occupant of a parked motor vehicle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Summary!$C$10:$F$10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Summary!$A$11</c:f>
              <c:strCache>
                <c:ptCount val="1"/>
                <c:pt idx="0">
                  <c:v>Other type of non-motorist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Summary!$C$11:$F$11</c:f>
              <c:numCache>
                <c:formatCode>General</c:formatCode>
                <c:ptCount val="4"/>
                <c:pt idx="0">
                  <c:v>2</c:v>
                </c:pt>
                <c:pt idx="1">
                  <c:v>7</c:v>
                </c:pt>
                <c:pt idx="2">
                  <c:v>6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Summary!$A$12</c:f>
              <c:strCache>
                <c:ptCount val="1"/>
                <c:pt idx="0">
                  <c:v>Unknown type of non-motorist</c:v>
                </c:pt>
              </c:strCache>
            </c:strRef>
          </c:tx>
          <c:xVal>
            <c:numRef>
              <c:f>Summary!$C$1:$F$1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Summary!$C$12:$F$12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549056"/>
        <c:axId val="109550592"/>
      </c:scatterChart>
      <c:valAx>
        <c:axId val="109549056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9550592"/>
        <c:crosses val="autoZero"/>
        <c:crossBetween val="midCat"/>
        <c:majorUnit val="1"/>
      </c:valAx>
      <c:valAx>
        <c:axId val="109550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Crashes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549056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9.5664041994750662E-2"/>
          <c:y val="0.79362510936132979"/>
          <c:w val="0.8086719160104987"/>
          <c:h val="0.19526377952755905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Non-Motorist Location</a:t>
            </a:r>
            <a:r>
              <a:rPr lang="en-US" sz="2400" baseline="0"/>
              <a:t> at Time of Crash (KA)</a:t>
            </a:r>
            <a:endParaRPr lang="en-US" sz="240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399387576552938E-2"/>
          <c:y val="0.10844911052785068"/>
          <c:w val="0.88523950131233597"/>
          <c:h val="0.636116068824730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Summary!$A$17</c:f>
              <c:strCache>
                <c:ptCount val="1"/>
                <c:pt idx="0">
                  <c:v>Intersection - Marked Crosswalk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Summary!$C$17:$F$17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32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Summary!$A$18</c:f>
              <c:strCache>
                <c:ptCount val="1"/>
                <c:pt idx="0">
                  <c:v>Intersection - Unmarked Crosswalk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Summary!$C$18:$F$18</c:f>
              <c:numCache>
                <c:formatCode>General</c:formatCode>
                <c:ptCount val="4"/>
                <c:pt idx="0">
                  <c:v>9</c:v>
                </c:pt>
                <c:pt idx="1">
                  <c:v>7</c:v>
                </c:pt>
                <c:pt idx="2">
                  <c:v>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Summary!$A$19</c:f>
              <c:strCache>
                <c:ptCount val="1"/>
                <c:pt idx="0">
                  <c:v>Intersection - Other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Summary!$C$19:$F$19</c:f>
              <c:numCache>
                <c:formatCode>General</c:formatCode>
                <c:ptCount val="4"/>
                <c:pt idx="0">
                  <c:v>12</c:v>
                </c:pt>
                <c:pt idx="1">
                  <c:v>14</c:v>
                </c:pt>
                <c:pt idx="2">
                  <c:v>18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Summary!$A$20</c:f>
              <c:strCache>
                <c:ptCount val="1"/>
                <c:pt idx="0">
                  <c:v>Midblock - Marked Crosswalk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Summary!$C$20:$F$20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Summary!$A$21</c:f>
              <c:strCache>
                <c:ptCount val="1"/>
                <c:pt idx="0">
                  <c:v>Travel Lane - Other location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Summary!$C$21:$F$21</c:f>
              <c:numCache>
                <c:formatCode>General</c:formatCode>
                <c:ptCount val="4"/>
                <c:pt idx="0">
                  <c:v>21</c:v>
                </c:pt>
                <c:pt idx="1">
                  <c:v>53</c:v>
                </c:pt>
                <c:pt idx="2">
                  <c:v>63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Summary!$A$22</c:f>
              <c:strCache>
                <c:ptCount val="1"/>
                <c:pt idx="0">
                  <c:v>Bicycle Lane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Summary!$C$22:$F$22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Summary!$A$23</c:f>
              <c:strCache>
                <c:ptCount val="1"/>
                <c:pt idx="0">
                  <c:v>Shoulder/Roadside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Summary!$C$23:$F$23</c:f>
              <c:numCache>
                <c:formatCode>General</c:formatCode>
                <c:ptCount val="4"/>
                <c:pt idx="0">
                  <c:v>9</c:v>
                </c:pt>
                <c:pt idx="1">
                  <c:v>16</c:v>
                </c:pt>
                <c:pt idx="2">
                  <c:v>15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Summary!$A$24</c:f>
              <c:strCache>
                <c:ptCount val="1"/>
                <c:pt idx="0">
                  <c:v>Sidewalk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Summary!$C$24:$F$24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3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Summary!$A$25</c:f>
              <c:strCache>
                <c:ptCount val="1"/>
                <c:pt idx="0">
                  <c:v>Median/Crossing Island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Summary!$C$25:$F$25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Summary!$A$26</c:f>
              <c:strCache>
                <c:ptCount val="1"/>
                <c:pt idx="0">
                  <c:v>Driveway Access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Summary!$C$26:$F$26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6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Summary!$A$27</c:f>
              <c:strCache>
                <c:ptCount val="1"/>
                <c:pt idx="0">
                  <c:v>Shared-use Path or Trail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Summary!$C$27:$F$27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yVal>
          <c:smooth val="0"/>
        </c:ser>
        <c:ser>
          <c:idx val="11"/>
          <c:order val="11"/>
          <c:tx>
            <c:strRef>
              <c:f>Summary!$A$28</c:f>
              <c:strCache>
                <c:ptCount val="1"/>
                <c:pt idx="0">
                  <c:v>Non-trafficway Area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Summary!$C$28:$F$28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7</c:v>
                </c:pt>
              </c:numCache>
            </c:numRef>
          </c:yVal>
          <c:smooth val="0"/>
        </c:ser>
        <c:ser>
          <c:idx val="12"/>
          <c:order val="12"/>
          <c:tx>
            <c:strRef>
              <c:f>Summary!$A$29</c:f>
              <c:strCache>
                <c:ptCount val="1"/>
                <c:pt idx="0">
                  <c:v>Other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Summary!$C$29:$F$29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14</c:v>
                </c:pt>
              </c:numCache>
            </c:numRef>
          </c:yVal>
          <c:smooth val="0"/>
        </c:ser>
        <c:ser>
          <c:idx val="13"/>
          <c:order val="13"/>
          <c:tx>
            <c:strRef>
              <c:f>Summary!$A$30</c:f>
              <c:strCache>
                <c:ptCount val="1"/>
                <c:pt idx="0">
                  <c:v>Unknown</c:v>
                </c:pt>
              </c:strCache>
            </c:strRef>
          </c:tx>
          <c:xVal>
            <c:numRef>
              <c:f>Summary!$C$16:$F$16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Summary!$C$30:$F$30</c:f>
              <c:numCache>
                <c:formatCode>General</c:formatCode>
                <c:ptCount val="4"/>
                <c:pt idx="0">
                  <c:v>34</c:v>
                </c:pt>
                <c:pt idx="1">
                  <c:v>33</c:v>
                </c:pt>
                <c:pt idx="2">
                  <c:v>20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671936"/>
        <c:axId val="107673472"/>
      </c:scatterChart>
      <c:valAx>
        <c:axId val="107671936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7673472"/>
        <c:crosses val="autoZero"/>
        <c:crossBetween val="midCat"/>
        <c:majorUnit val="1"/>
      </c:valAx>
      <c:valAx>
        <c:axId val="107673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Crashes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671936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10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Non-Motorist Action Prior</a:t>
            </a:r>
            <a:r>
              <a:rPr lang="en-US" sz="2400" baseline="0"/>
              <a:t> to Crash (KA)</a:t>
            </a:r>
            <a:endParaRPr lang="en-US" sz="24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Summary!$A$36</c:f>
              <c:strCache>
                <c:ptCount val="1"/>
                <c:pt idx="0">
                  <c:v>None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Summary!$C$36:$F$36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Summary!$A$37</c:f>
              <c:strCache>
                <c:ptCount val="1"/>
                <c:pt idx="0">
                  <c:v>Crossing Roadway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Summary!$C$37:$F$37</c:f>
              <c:numCache>
                <c:formatCode>General</c:formatCode>
                <c:ptCount val="4"/>
                <c:pt idx="0">
                  <c:v>58</c:v>
                </c:pt>
                <c:pt idx="1">
                  <c:v>63</c:v>
                </c:pt>
                <c:pt idx="2">
                  <c:v>83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Summary!$A$38</c:f>
              <c:strCache>
                <c:ptCount val="1"/>
                <c:pt idx="0">
                  <c:v>Waiting to Cross Roadway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Summary!$C$38:$F$38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Summary!$A$39</c:f>
              <c:strCache>
                <c:ptCount val="1"/>
                <c:pt idx="0">
                  <c:v>Walking/Cycling along roadway with Traffic (in or adjacent to travel lane)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Summary!$C$39:$F$39</c:f>
              <c:numCache>
                <c:formatCode>General</c:formatCode>
                <c:ptCount val="4"/>
                <c:pt idx="0">
                  <c:v>12</c:v>
                </c:pt>
                <c:pt idx="1">
                  <c:v>15</c:v>
                </c:pt>
                <c:pt idx="2">
                  <c:v>15</c:v>
                </c:pt>
              </c:numCache>
            </c:numRef>
          </c:yVal>
          <c:smooth val="0"/>
        </c:ser>
        <c:ser>
          <c:idx val="4"/>
          <c:order val="4"/>
          <c:tx>
            <c:strRef>
              <c:f>Summary!$A$40</c:f>
              <c:strCache>
                <c:ptCount val="1"/>
                <c:pt idx="0">
                  <c:v>Walking/Cycling along roadway agianst Traffic (in or adjacent to travel lane)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Summary!$C$40:$F$40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4</c:v>
                </c:pt>
              </c:numCache>
            </c:numRef>
          </c:yVal>
          <c:smooth val="0"/>
        </c:ser>
        <c:ser>
          <c:idx val="5"/>
          <c:order val="5"/>
          <c:tx>
            <c:strRef>
              <c:f>Summary!$A$41</c:f>
              <c:strCache>
                <c:ptCount val="1"/>
                <c:pt idx="0">
                  <c:v>Walking/Cycling on Sidewalk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Summary!$C$41:$F$41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Summary!$A$42</c:f>
              <c:strCache>
                <c:ptCount val="1"/>
                <c:pt idx="0">
                  <c:v>In Roadway - Other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Summary!$C$42:$F$42</c:f>
              <c:numCache>
                <c:formatCode>General</c:formatCode>
                <c:ptCount val="4"/>
                <c:pt idx="0">
                  <c:v>11</c:v>
                </c:pt>
                <c:pt idx="1">
                  <c:v>20</c:v>
                </c:pt>
                <c:pt idx="2">
                  <c:v>33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Summary!$A$43</c:f>
              <c:strCache>
                <c:ptCount val="1"/>
                <c:pt idx="0">
                  <c:v>Adjacent to Roadway (e.g. shoulder, median)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Summary!$C$43:$F$43</c:f>
              <c:numCache>
                <c:formatCode>General</c:formatCode>
                <c:ptCount val="4"/>
                <c:pt idx="0">
                  <c:v>3</c:v>
                </c:pt>
                <c:pt idx="1">
                  <c:v>12</c:v>
                </c:pt>
                <c:pt idx="2">
                  <c:v>10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Summary!$A$44</c:f>
              <c:strCache>
                <c:ptCount val="1"/>
                <c:pt idx="0">
                  <c:v>Working in Trafficway (incdent response)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Summary!$C$44:$F$44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Summary!$A$45</c:f>
              <c:strCache>
                <c:ptCount val="1"/>
                <c:pt idx="0">
                  <c:v>Other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Summary!$C$45:$F$45</c:f>
              <c:numCache>
                <c:formatCode>General</c:formatCode>
                <c:ptCount val="4"/>
                <c:pt idx="0">
                  <c:v>9</c:v>
                </c:pt>
                <c:pt idx="1">
                  <c:v>17</c:v>
                </c:pt>
                <c:pt idx="2">
                  <c:v>16</c:v>
                </c:pt>
              </c:numCache>
            </c:numRef>
          </c:yVal>
          <c:smooth val="0"/>
        </c:ser>
        <c:ser>
          <c:idx val="10"/>
          <c:order val="10"/>
          <c:tx>
            <c:strRef>
              <c:f>Summary!$A$46</c:f>
              <c:strCache>
                <c:ptCount val="1"/>
                <c:pt idx="0">
                  <c:v>Unknown</c:v>
                </c:pt>
              </c:strCache>
            </c:strRef>
          </c:tx>
          <c:xVal>
            <c:numRef>
              <c:f>Summary!$C$35:$F$35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xVal>
          <c:yVal>
            <c:numRef>
              <c:f>Summary!$C$46:$F$46</c:f>
              <c:numCache>
                <c:formatCode>General</c:formatCode>
                <c:ptCount val="4"/>
                <c:pt idx="0">
                  <c:v>13</c:v>
                </c:pt>
                <c:pt idx="1">
                  <c:v>20</c:v>
                </c:pt>
                <c:pt idx="2">
                  <c:v>14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7754240"/>
        <c:axId val="107755776"/>
      </c:scatterChart>
      <c:valAx>
        <c:axId val="107754240"/>
        <c:scaling>
          <c:orientation val="minMax"/>
          <c:max val="2017"/>
          <c:min val="2015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07755776"/>
        <c:crosses val="autoZero"/>
        <c:crossBetween val="midCat"/>
        <c:majorUnit val="1"/>
      </c:valAx>
      <c:valAx>
        <c:axId val="10775577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Number of Crashes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7754240"/>
        <c:crosses val="autoZero"/>
        <c:crossBetween val="midCat"/>
      </c:valAx>
    </c:plotArea>
    <c:legend>
      <c:legendPos val="b"/>
      <c:layout/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0.82158</cdr:x>
      <cdr:y>0.95494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12528" y="6548979"/>
          <a:ext cx="1631472" cy="30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latinLnBrk="0" hangingPunct="1"/>
          <a:r>
            <a:rPr lang="en-US" sz="1200" baseline="0" dirty="0" smtClean="0">
              <a:effectLst/>
            </a:rPr>
            <a:t>Source</a:t>
          </a:r>
          <a:r>
            <a:rPr lang="en-US" sz="1200" baseline="0" dirty="0">
              <a:effectLst/>
            </a:rPr>
            <a:t>: ARDOT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0.0807</cdr:x>
      <cdr:y>0.89019</cdr:y>
    </cdr:from>
    <cdr:to>
      <cdr:x>0.88903</cdr:x>
      <cdr:y>0.98167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37921" y="6104947"/>
          <a:ext cx="7391369" cy="6273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900"/>
            </a:lnSpc>
          </a:pPr>
          <a:r>
            <a:rPr lang="en-US" sz="1200" dirty="0"/>
            <a:t>*Unknown Rural/Urban</a:t>
          </a:r>
          <a:r>
            <a:rPr lang="en-US" sz="1200" baseline="0" dirty="0"/>
            <a:t> Area not shown in graph--(parking lot, private property etc</a:t>
          </a:r>
          <a:r>
            <a:rPr lang="en-US" sz="1200" baseline="0" dirty="0" smtClean="0"/>
            <a:t>.)</a:t>
          </a:r>
        </a:p>
        <a:p xmlns:a="http://schemas.openxmlformats.org/drawingml/2006/main">
          <a:pPr>
            <a:lnSpc>
              <a:spcPts val="900"/>
            </a:lnSpc>
          </a:pPr>
          <a:endParaRPr lang="en-US" sz="1200" baseline="0" dirty="0"/>
        </a:p>
        <a:p xmlns:a="http://schemas.openxmlformats.org/drawingml/2006/main">
          <a:pPr marL="0" marR="0" indent="0" defTabSz="914400" eaLnBrk="1" fontAlgn="auto" latinLnBrk="0" hangingPunct="1">
            <a:lnSpc>
              <a:spcPts val="9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aseline="0" dirty="0">
              <a:effectLst/>
              <a:latin typeface="+mn-lt"/>
              <a:ea typeface="+mn-ea"/>
              <a:cs typeface="+mn-cs"/>
            </a:rPr>
            <a:t>Source: ARDOT</a:t>
          </a:r>
          <a:endParaRPr lang="en-US" sz="1200" dirty="0">
            <a:effectLst/>
          </a:endParaRPr>
        </a:p>
        <a:p xmlns:a="http://schemas.openxmlformats.org/drawingml/2006/main">
          <a:pPr>
            <a:lnSpc>
              <a:spcPts val="900"/>
            </a:lnSpc>
          </a:pPr>
          <a:endParaRPr lang="en-US" sz="1200" baseline="0" dirty="0"/>
        </a:p>
        <a:p xmlns:a="http://schemas.openxmlformats.org/drawingml/2006/main">
          <a:endParaRPr lang="en-US" sz="2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0.10027</cdr:x>
      <cdr:y>0.91118</cdr:y>
    </cdr:from>
    <cdr:to>
      <cdr:x>0.88875</cdr:x>
      <cdr:y>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916869" y="6248872"/>
          <a:ext cx="7209861" cy="6091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>
            <a:lnSpc>
              <a:spcPts val="900"/>
            </a:lnSpc>
          </a:pPr>
          <a:r>
            <a:rPr lang="en-US" sz="1200" dirty="0"/>
            <a:t>*Unknown Rural/Urban</a:t>
          </a:r>
          <a:r>
            <a:rPr lang="en-US" sz="1200" baseline="0" dirty="0"/>
            <a:t> Area not shown in graph--(parking lot, private property etc</a:t>
          </a:r>
          <a:r>
            <a:rPr lang="en-US" sz="1200" baseline="0" dirty="0" smtClean="0"/>
            <a:t>.)</a:t>
          </a:r>
        </a:p>
        <a:p xmlns:a="http://schemas.openxmlformats.org/drawingml/2006/main">
          <a:pPr>
            <a:lnSpc>
              <a:spcPts val="900"/>
            </a:lnSpc>
          </a:pPr>
          <a:endParaRPr lang="en-US" sz="1200" baseline="0" dirty="0"/>
        </a:p>
        <a:p xmlns:a="http://schemas.openxmlformats.org/drawingml/2006/main">
          <a:pPr marL="0" marR="0" indent="0" defTabSz="914400" eaLnBrk="1" fontAlgn="auto" latinLnBrk="0" hangingPunct="1">
            <a:lnSpc>
              <a:spcPts val="9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baseline="0" dirty="0" smtClean="0">
              <a:effectLst/>
              <a:latin typeface="+mn-lt"/>
              <a:ea typeface="+mn-ea"/>
              <a:cs typeface="+mn-cs"/>
            </a:rPr>
            <a:t>Source</a:t>
          </a:r>
          <a:r>
            <a:rPr lang="en-US" sz="1200" baseline="0" dirty="0">
              <a:effectLst/>
              <a:latin typeface="+mn-lt"/>
              <a:ea typeface="+mn-ea"/>
              <a:cs typeface="+mn-cs"/>
            </a:rPr>
            <a:t>: ARDOT</a:t>
          </a:r>
          <a:endParaRPr lang="en-US" sz="1200" dirty="0">
            <a:effectLst/>
          </a:endParaRPr>
        </a:p>
        <a:p xmlns:a="http://schemas.openxmlformats.org/drawingml/2006/main">
          <a:pPr>
            <a:lnSpc>
              <a:spcPts val="900"/>
            </a:lnSpc>
          </a:pPr>
          <a:endParaRPr lang="en-US" sz="1200" baseline="0" dirty="0"/>
        </a:p>
        <a:p xmlns:a="http://schemas.openxmlformats.org/drawingml/2006/main">
          <a:endParaRPr lang="en-US" sz="20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0.80214</cdr:x>
      <cdr:y>0.95494</cdr:y>
    </cdr:from>
    <cdr:to>
      <cdr:x>0.98056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334729" y="6548979"/>
          <a:ext cx="1631472" cy="30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latinLnBrk="0" hangingPunct="1"/>
          <a:r>
            <a:rPr lang="en-US" sz="1200" baseline="0" dirty="0" smtClean="0">
              <a:effectLst/>
            </a:rPr>
            <a:t>Source</a:t>
          </a:r>
          <a:r>
            <a:rPr lang="en-US" sz="1200" baseline="0" dirty="0">
              <a:effectLst/>
            </a:rPr>
            <a:t>: ARDOT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0.82158</cdr:x>
      <cdr:y>0.95494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12528" y="6548979"/>
          <a:ext cx="1631472" cy="30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latinLnBrk="0" hangingPunct="1"/>
          <a:r>
            <a:rPr lang="en-US" sz="1200" baseline="0" dirty="0" smtClean="0">
              <a:effectLst/>
            </a:rPr>
            <a:t>Source</a:t>
          </a:r>
          <a:r>
            <a:rPr lang="en-US" sz="1200" baseline="0" dirty="0">
              <a:effectLst/>
            </a:rPr>
            <a:t>: ARDOT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0.82158</cdr:x>
      <cdr:y>0.95494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12528" y="6548979"/>
          <a:ext cx="1631472" cy="30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latinLnBrk="0" hangingPunct="1"/>
          <a:r>
            <a:rPr lang="en-US" sz="1200" baseline="0" dirty="0" smtClean="0">
              <a:effectLst/>
            </a:rPr>
            <a:t>Source</a:t>
          </a:r>
          <a:r>
            <a:rPr lang="en-US" sz="1200" baseline="0" dirty="0">
              <a:effectLst/>
            </a:rPr>
            <a:t>: ARDOT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0.82158</cdr:x>
      <cdr:y>0.95494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12528" y="6548979"/>
          <a:ext cx="1631472" cy="30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latinLnBrk="0" hangingPunct="1"/>
          <a:r>
            <a:rPr lang="en-US" sz="1200" baseline="0" dirty="0" smtClean="0">
              <a:effectLst/>
            </a:rPr>
            <a:t>Source</a:t>
          </a:r>
          <a:r>
            <a:rPr lang="en-US" sz="1200" baseline="0" dirty="0">
              <a:effectLst/>
            </a:rPr>
            <a:t>: ARDOT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0.44954</cdr:x>
      <cdr:y>0.02265</cdr:y>
    </cdr:from>
    <cdr:to>
      <cdr:x>0.61462</cdr:x>
      <cdr:y>0.27635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90107" y="816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0.78505</cdr:x>
      <cdr:y>0.95398</cdr:y>
    </cdr:from>
    <cdr:to>
      <cdr:x>1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178467" y="6542396"/>
          <a:ext cx="1965533" cy="3156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/>
            <a:t>*2018 data is Incomplete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0.82158</cdr:x>
      <cdr:y>0.95494</cdr:y>
    </cdr:from>
    <cdr:to>
      <cdr:x>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512528" y="6548979"/>
          <a:ext cx="1631472" cy="309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fontAlgn="auto" latinLnBrk="0" hangingPunct="1"/>
          <a:r>
            <a:rPr lang="en-US" sz="1200" baseline="0" dirty="0" smtClean="0">
              <a:effectLst/>
            </a:rPr>
            <a:t>Source</a:t>
          </a:r>
          <a:r>
            <a:rPr lang="en-US" sz="1200" baseline="0" dirty="0">
              <a:effectLst/>
            </a:rPr>
            <a:t>: ARDOT</a:t>
          </a:r>
          <a:endParaRPr lang="en-US" sz="1200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1051D78-1F76-4763-8D7F-3A5CCCB41CC5}" type="datetimeFigureOut">
              <a:rPr lang="en-US" smtClean="0"/>
              <a:t>8/21/2019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006082E-D7A2-41BE-8F9C-2919341D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15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4920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Highest—”Travel Lane-Other Location”---vague</a:t>
            </a:r>
          </a:p>
          <a:p>
            <a:endParaRPr lang="en-US" dirty="0" smtClean="0"/>
          </a:p>
          <a:p>
            <a:r>
              <a:rPr lang="en-US" dirty="0" smtClean="0"/>
              <a:t>“Intersection Marked Crosswalk”—Went up in </a:t>
            </a:r>
            <a:r>
              <a:rPr lang="en-US" dirty="0" smtClean="0"/>
              <a:t>2017</a:t>
            </a:r>
            <a:r>
              <a:rPr lang="en-US" baseline="0" dirty="0" smtClean="0"/>
              <a:t>. 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Apart from that…Not another category that comes close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85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Highest—”Crossing</a:t>
            </a:r>
            <a:r>
              <a:rPr lang="en-US" baseline="0" dirty="0" smtClean="0"/>
              <a:t> roadway”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Highest—”In Roadway-Other”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line</a:t>
            </a:r>
            <a:r>
              <a:rPr lang="en-US" baseline="0" dirty="0" smtClean="0"/>
              <a:t> (</a:t>
            </a:r>
            <a:r>
              <a:rPr lang="en-US" dirty="0" smtClean="0"/>
              <a:t>blue)—”No Improper</a:t>
            </a:r>
            <a:r>
              <a:rPr lang="en-US" baseline="0" dirty="0" smtClean="0"/>
              <a:t> Action”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highest (teal)—”In Roadway Improperly”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Highest (dark red)—”Darted or Dashed”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highest (pink)—”unknown”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Next Highest (dark green)—”Failed to Yield ROW”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POINT = “No Improper Action” was top category, but also some improper action by non-motorists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010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Increases in Non</a:t>
            </a:r>
            <a:r>
              <a:rPr lang="en-US" baseline="0" dirty="0" smtClean="0"/>
              <a:t> Motorist KA crashes seem to be coming from:</a:t>
            </a:r>
          </a:p>
          <a:p>
            <a:r>
              <a:rPr lang="en-US" baseline="0" dirty="0" smtClean="0"/>
              <a:t>**Urban areas</a:t>
            </a:r>
          </a:p>
          <a:p>
            <a:r>
              <a:rPr lang="en-US" baseline="0" dirty="0" smtClean="0"/>
              <a:t>**Fatalities and &amp; Serious Injuries</a:t>
            </a:r>
          </a:p>
          <a:p>
            <a:r>
              <a:rPr lang="en-US" baseline="0" dirty="0" smtClean="0"/>
              <a:t>**Pedestrians crossing roadways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38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2015—ASP</a:t>
            </a:r>
            <a:r>
              <a:rPr lang="en-US" baseline="0" dirty="0" smtClean="0"/>
              <a:t> switch to </a:t>
            </a:r>
            <a:r>
              <a:rPr lang="en-US" baseline="0" dirty="0" err="1" smtClean="0"/>
              <a:t>eCrash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23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Prior to 2015, about 60,000 crashes per year in crash database.</a:t>
            </a:r>
          </a:p>
          <a:p>
            <a:r>
              <a:rPr lang="en-US" dirty="0" smtClean="0"/>
              <a:t>Crashes in database</a:t>
            </a:r>
          </a:p>
          <a:p>
            <a:r>
              <a:rPr lang="en-US" dirty="0" smtClean="0"/>
              <a:t>2015</a:t>
            </a:r>
            <a:r>
              <a:rPr lang="en-US" baseline="0" dirty="0" smtClean="0"/>
              <a:t> = 68,000</a:t>
            </a:r>
          </a:p>
          <a:p>
            <a:r>
              <a:rPr lang="en-US" baseline="0" dirty="0" smtClean="0"/>
              <a:t>2016 = 75,000</a:t>
            </a:r>
          </a:p>
          <a:p>
            <a:r>
              <a:rPr lang="en-US" baseline="0" dirty="0" smtClean="0"/>
              <a:t>2017 = 79,000</a:t>
            </a:r>
          </a:p>
          <a:p>
            <a:endParaRPr lang="en-US" baseline="0" dirty="0" smtClean="0"/>
          </a:p>
          <a:p>
            <a:r>
              <a:rPr lang="en-US" baseline="0" dirty="0" smtClean="0"/>
              <a:t>Agencies</a:t>
            </a:r>
          </a:p>
          <a:p>
            <a:r>
              <a:rPr lang="en-US" dirty="0" smtClean="0"/>
              <a:t>2015</a:t>
            </a:r>
            <a:r>
              <a:rPr lang="en-US" baseline="0" dirty="0" smtClean="0"/>
              <a:t> = 15</a:t>
            </a:r>
          </a:p>
          <a:p>
            <a:r>
              <a:rPr lang="en-US" baseline="0" dirty="0" smtClean="0"/>
              <a:t>2016 = 84</a:t>
            </a:r>
          </a:p>
          <a:p>
            <a:r>
              <a:rPr lang="en-US" baseline="0" dirty="0" smtClean="0"/>
              <a:t>2017 = 133</a:t>
            </a:r>
          </a:p>
          <a:p>
            <a:r>
              <a:rPr lang="en-US" baseline="0" dirty="0" smtClean="0"/>
              <a:t>2018 = 178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511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showed this graph</a:t>
            </a:r>
            <a:r>
              <a:rPr lang="en-US" baseline="0" dirty="0" smtClean="0"/>
              <a:t> earlier----compare to number of crashes in database</a:t>
            </a:r>
          </a:p>
          <a:p>
            <a:endParaRPr lang="en-US" baseline="0" dirty="0" smtClean="0"/>
          </a:p>
          <a:p>
            <a:r>
              <a:rPr lang="en-US" baseline="0" dirty="0" smtClean="0"/>
              <a:t>As number of Crashes in database go up, as number of agencies on </a:t>
            </a:r>
            <a:r>
              <a:rPr lang="en-US" baseline="0" dirty="0" err="1" smtClean="0"/>
              <a:t>eCrash</a:t>
            </a:r>
            <a:r>
              <a:rPr lang="en-US" baseline="0" dirty="0" smtClean="0"/>
              <a:t> go up, NM KA Crashes go up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9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**National Increase</a:t>
            </a:r>
            <a:r>
              <a:rPr lang="en-US" baseline="0" dirty="0" smtClean="0"/>
              <a:t> in NM Crashes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**Distracted Driving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**Are more people walking/biking?  (Couldn’t quantify…but qualitative things we can see)</a:t>
            </a:r>
          </a:p>
          <a:p>
            <a:r>
              <a:rPr lang="en-US" baseline="0" dirty="0" smtClean="0"/>
              <a:t>****More NM infrastructure</a:t>
            </a:r>
          </a:p>
          <a:p>
            <a:r>
              <a:rPr lang="en-US" baseline="0" dirty="0" smtClean="0"/>
              <a:t>*******Regional Trails Systems (AR River Trail, Razorback Greenway)</a:t>
            </a:r>
          </a:p>
          <a:p>
            <a:r>
              <a:rPr lang="en-US" baseline="0" dirty="0" smtClean="0"/>
              <a:t>*******More bike lanes</a:t>
            </a:r>
          </a:p>
          <a:p>
            <a:r>
              <a:rPr lang="en-US" baseline="0" dirty="0" smtClean="0"/>
              <a:t>*******More locally adopted bike/</a:t>
            </a:r>
            <a:r>
              <a:rPr lang="en-US" baseline="0" dirty="0" err="1" smtClean="0"/>
              <a:t>ped</a:t>
            </a:r>
            <a:r>
              <a:rPr lang="en-US" baseline="0" dirty="0" smtClean="0"/>
              <a:t> plans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001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Original</a:t>
            </a:r>
            <a:r>
              <a:rPr lang="en-US" baseline="0" dirty="0" smtClean="0"/>
              <a:t> number likely underreported</a:t>
            </a:r>
          </a:p>
          <a:p>
            <a:r>
              <a:rPr lang="en-US" baseline="0" dirty="0" smtClean="0"/>
              <a:t>**We know there were some local jurisdictions that were not submitting crash reports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know there has been an increase in Distracted Driving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We also know that there has been a growing interest in bike/</a:t>
            </a:r>
            <a:r>
              <a:rPr lang="en-US" baseline="0" dirty="0" err="1" smtClean="0"/>
              <a:t>ped</a:t>
            </a:r>
            <a:r>
              <a:rPr lang="en-US" baseline="0" dirty="0" smtClean="0"/>
              <a:t> facilities and facilities planning.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133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</a:t>
            </a:r>
          </a:p>
          <a:p>
            <a:r>
              <a:rPr lang="en-US" dirty="0" smtClean="0"/>
              <a:t>*** I</a:t>
            </a:r>
            <a:r>
              <a:rPr lang="en-US" baseline="0" dirty="0" smtClean="0"/>
              <a:t> have a friend who used to live in Riverdale, and would bike to work in Riverdale.</a:t>
            </a:r>
          </a:p>
          <a:p>
            <a:r>
              <a:rPr lang="en-US" baseline="0" dirty="0" smtClean="0"/>
              <a:t>Education</a:t>
            </a:r>
          </a:p>
          <a:p>
            <a:r>
              <a:rPr lang="en-US" baseline="0" dirty="0" smtClean="0"/>
              <a:t>*** University of Arkansas/City of Fayetteville has a bike share program</a:t>
            </a:r>
          </a:p>
          <a:p>
            <a:r>
              <a:rPr lang="en-US" baseline="0" dirty="0" smtClean="0"/>
              <a:t>Healthcare</a:t>
            </a:r>
          </a:p>
          <a:p>
            <a:r>
              <a:rPr lang="en-US" baseline="0" dirty="0" smtClean="0"/>
              <a:t>*** Riding bike is exercise</a:t>
            </a:r>
          </a:p>
          <a:p>
            <a:r>
              <a:rPr lang="en-US" baseline="0" dirty="0" smtClean="0"/>
              <a:t>Recreation</a:t>
            </a:r>
          </a:p>
          <a:p>
            <a:r>
              <a:rPr lang="en-US" baseline="0" dirty="0" smtClean="0"/>
              <a:t>*** Multi-use trails becoming very popular.</a:t>
            </a:r>
          </a:p>
          <a:p>
            <a:r>
              <a:rPr lang="en-US" baseline="0" dirty="0" smtClean="0"/>
              <a:t>Other</a:t>
            </a:r>
          </a:p>
          <a:p>
            <a:r>
              <a:rPr lang="en-US" baseline="0" dirty="0" smtClean="0"/>
              <a:t>*** Perhaps philosophical reasons</a:t>
            </a:r>
          </a:p>
          <a:p>
            <a:r>
              <a:rPr lang="en-US" baseline="0" dirty="0" smtClean="0"/>
              <a:t>***Can’t afford vehicle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90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52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u="none" baseline="0" dirty="0" smtClean="0"/>
          </a:p>
          <a:p>
            <a:endParaRPr lang="en-US" u="none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12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RRFB—Rectangular</a:t>
            </a:r>
            <a:r>
              <a:rPr lang="en-US" baseline="0" dirty="0" smtClean="0"/>
              <a:t> Rapid Flashing Beacons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PHB—Pedestrian Hybrid Beacon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Refuge Island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733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Established as part of the implementation of the 2017 Arkansas Bicycle and Pedestrian Transportation Plan.</a:t>
            </a:r>
          </a:p>
          <a:p>
            <a:endParaRPr lang="en-US" dirty="0"/>
          </a:p>
          <a:p>
            <a:r>
              <a:rPr lang="en-US" dirty="0" smtClean="0"/>
              <a:t>Update</a:t>
            </a:r>
            <a:r>
              <a:rPr lang="en-US" baseline="0" dirty="0" smtClean="0"/>
              <a:t> Bicycle and Pedestrian Accommodation Plan: </a:t>
            </a:r>
            <a:r>
              <a:rPr lang="en-US" dirty="0" smtClean="0"/>
              <a:t>Objectives include:</a:t>
            </a:r>
          </a:p>
          <a:p>
            <a:pPr marL="346867" indent="-171842">
              <a:buFont typeface="Arial" panose="020B0604020202020204" pitchFamily="34" charset="0"/>
              <a:buChar char="•"/>
            </a:pPr>
            <a:r>
              <a:rPr lang="en-US" dirty="0" smtClean="0"/>
              <a:t>better definition of the coordination/accommodation process</a:t>
            </a:r>
          </a:p>
          <a:p>
            <a:pPr marL="175024">
              <a:tabLst>
                <a:tab pos="510754" algn="l"/>
              </a:tabLst>
            </a:pPr>
            <a:r>
              <a:rPr lang="en-US" dirty="0" smtClean="0"/>
              <a:t>	- design</a:t>
            </a:r>
          </a:p>
          <a:p>
            <a:pPr marL="175024">
              <a:tabLst>
                <a:tab pos="510754" algn="l"/>
              </a:tabLst>
            </a:pPr>
            <a:r>
              <a:rPr lang="en-US" dirty="0" smtClean="0"/>
              <a:t>	- funding</a:t>
            </a:r>
          </a:p>
          <a:p>
            <a:pPr marL="175024">
              <a:tabLst>
                <a:tab pos="510754" algn="l"/>
              </a:tabLst>
            </a:pPr>
            <a:r>
              <a:rPr lang="en-US" dirty="0" smtClean="0"/>
              <a:t>	- construction</a:t>
            </a:r>
          </a:p>
          <a:p>
            <a:pPr marL="175024">
              <a:tabLst>
                <a:tab pos="510754" algn="l"/>
              </a:tabLst>
            </a:pPr>
            <a:r>
              <a:rPr lang="en-US" dirty="0" smtClean="0"/>
              <a:t>	- maintenance</a:t>
            </a:r>
          </a:p>
          <a:p>
            <a:pPr marL="346867" indent="-171842">
              <a:buFont typeface="Arial" panose="020B0604020202020204" pitchFamily="34" charset="0"/>
              <a:buChar char="•"/>
            </a:pPr>
            <a:r>
              <a:rPr lang="en-US" dirty="0" smtClean="0"/>
              <a:t>overall improvement of communications with non-motorized users</a:t>
            </a:r>
          </a:p>
          <a:p>
            <a:pPr marL="346867" indent="-171842">
              <a:buFont typeface="Arial" panose="020B0604020202020204" pitchFamily="34" charset="0"/>
              <a:buChar char="•"/>
            </a:pPr>
            <a:r>
              <a:rPr lang="en-US" dirty="0" smtClean="0"/>
              <a:t>investment of local  jurisdictions in the process (local plan approval, local financial commitment)</a:t>
            </a:r>
          </a:p>
          <a:p>
            <a:pPr marL="175025" lvl="0" indent="0">
              <a:buFont typeface="Arial" panose="020B0604020202020204" pitchFamily="34" charset="0"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DDF9F-852E-49F7-8B54-DCB6D35CC95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489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Transportation Performance</a:t>
            </a:r>
            <a:r>
              <a:rPr lang="en-US" baseline="0" dirty="0" smtClean="0"/>
              <a:t> management is a big buzz word these days in Transportation Industry</a:t>
            </a:r>
            <a:endParaRPr lang="en-US" dirty="0" smtClean="0"/>
          </a:p>
          <a:p>
            <a:r>
              <a:rPr lang="en-US" dirty="0" smtClean="0"/>
              <a:t>***Safety</a:t>
            </a:r>
            <a:r>
              <a:rPr lang="en-US" baseline="0" dirty="0" smtClean="0"/>
              <a:t> Performance Management is subset of that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 Safety Performance measures: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**Fatalities, Fatality rate</a:t>
            </a:r>
          </a:p>
          <a:p>
            <a:r>
              <a:rPr lang="en-US" baseline="0" dirty="0" smtClean="0"/>
              <a:t>**Serious Injuries, Serious injury rate</a:t>
            </a:r>
          </a:p>
          <a:p>
            <a:r>
              <a:rPr lang="en-US" baseline="0" dirty="0" smtClean="0"/>
              <a:t>**Non-Motorist Fatalities and serious injuries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**Have to set Targets</a:t>
            </a:r>
          </a:p>
          <a:p>
            <a:r>
              <a:rPr lang="en-US" baseline="0" dirty="0" smtClean="0"/>
              <a:t>**Have to report to FHWA every year if we meet out targets</a:t>
            </a:r>
          </a:p>
          <a:p>
            <a:r>
              <a:rPr lang="en-US" baseline="0" dirty="0" smtClean="0"/>
              <a:t>**2018 is the first year to see if we met performance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21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Continued Public</a:t>
            </a:r>
            <a:r>
              <a:rPr lang="en-US" baseline="0" dirty="0" smtClean="0"/>
              <a:t> Education</a:t>
            </a:r>
          </a:p>
          <a:p>
            <a:r>
              <a:rPr lang="en-US" baseline="0" dirty="0" smtClean="0"/>
              <a:t>**City of LR beta tested a bicycle awareness program.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</a:t>
            </a:r>
            <a:r>
              <a:rPr lang="en-US" baseline="0" dirty="0" smtClean="0"/>
              <a:t> Bike Route Numbering Efforts</a:t>
            </a:r>
          </a:p>
          <a:p>
            <a:r>
              <a:rPr lang="en-US" baseline="0" dirty="0" smtClean="0"/>
              <a:t>***UAMS contracting w/ consultant</a:t>
            </a:r>
          </a:p>
          <a:p>
            <a:r>
              <a:rPr lang="en-US" baseline="0" dirty="0" smtClean="0"/>
              <a:t>***Effort to create a bike route b/w LR and Memphis.</a:t>
            </a:r>
          </a:p>
          <a:p>
            <a:r>
              <a:rPr lang="en-US" baseline="0" dirty="0" smtClean="0"/>
              <a:t>***Windshield surveys of 2 corridors</a:t>
            </a:r>
          </a:p>
          <a:p>
            <a:endParaRPr lang="en-US" baseline="0" dirty="0" smtClean="0"/>
          </a:p>
          <a:p>
            <a:r>
              <a:rPr lang="en-US" baseline="0" dirty="0" smtClean="0"/>
              <a:t>Hub Communities</a:t>
            </a:r>
            <a:endParaRPr lang="en-US" dirty="0" smtClean="0"/>
          </a:p>
          <a:p>
            <a:r>
              <a:rPr lang="en-US" dirty="0" smtClean="0"/>
              <a:t>***Communities willing</a:t>
            </a:r>
            <a:r>
              <a:rPr lang="en-US" baseline="0" dirty="0" smtClean="0"/>
              <a:t> to provide food, lodging, bicycle shops, other services for cyclists</a:t>
            </a:r>
          </a:p>
          <a:p>
            <a:r>
              <a:rPr lang="en-US" baseline="0" dirty="0" smtClean="0"/>
              <a:t>***These are hubs would be part of the US Bike Route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Act</a:t>
            </a:r>
            <a:r>
              <a:rPr lang="en-US" baseline="0" dirty="0" smtClean="0"/>
              <a:t> 650 of 2019</a:t>
            </a:r>
          </a:p>
          <a:p>
            <a:r>
              <a:rPr lang="en-US" baseline="0" dirty="0" smtClean="0"/>
              <a:t>**Allows bikes to yield at STOP sign/treat traffic signals as a stop sign</a:t>
            </a:r>
          </a:p>
          <a:p>
            <a:r>
              <a:rPr lang="en-US" baseline="0" dirty="0" smtClean="0"/>
              <a:t>**can help prevent vehicle queueing as bicycle approaches STOP sign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DDF9F-852E-49F7-8B54-DCB6D35CC95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489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Safety, Accessibility, and Mobility are everyone’s job</a:t>
            </a:r>
          </a:p>
          <a:p>
            <a:pPr lvl="1"/>
            <a:r>
              <a:rPr lang="en-US" dirty="0" smtClean="0"/>
              <a:t>Local jurisdictions</a:t>
            </a:r>
          </a:p>
          <a:p>
            <a:pPr lvl="1"/>
            <a:r>
              <a:rPr lang="en-US" dirty="0" smtClean="0"/>
              <a:t>Other agencies</a:t>
            </a:r>
          </a:p>
          <a:p>
            <a:pPr lvl="1"/>
            <a:r>
              <a:rPr lang="en-US" dirty="0" smtClean="0"/>
              <a:t>A</a:t>
            </a:r>
            <a:r>
              <a:rPr lang="en-US" sz="1000" dirty="0" smtClean="0"/>
              <a:t>R</a:t>
            </a:r>
            <a:r>
              <a:rPr lang="en-US" dirty="0" smtClean="0"/>
              <a:t>DOT</a:t>
            </a:r>
          </a:p>
          <a:p>
            <a:endParaRPr lang="en-US" dirty="0" smtClean="0"/>
          </a:p>
          <a:p>
            <a:r>
              <a:rPr lang="en-US" dirty="0" smtClean="0"/>
              <a:t>Local Jurisdictions – Adopt</a:t>
            </a:r>
            <a:r>
              <a:rPr lang="en-US" baseline="0" dirty="0" smtClean="0"/>
              <a:t> Local bike/</a:t>
            </a:r>
            <a:r>
              <a:rPr lang="en-US" baseline="0" dirty="0" err="1" smtClean="0"/>
              <a:t>ped</a:t>
            </a:r>
            <a:r>
              <a:rPr lang="en-US" baseline="0" dirty="0" smtClean="0"/>
              <a:t> plans</a:t>
            </a:r>
          </a:p>
          <a:p>
            <a:endParaRPr lang="en-US" dirty="0"/>
          </a:p>
          <a:p>
            <a:r>
              <a:rPr lang="en-US" dirty="0" smtClean="0"/>
              <a:t>Other agencies:  </a:t>
            </a:r>
          </a:p>
          <a:p>
            <a:r>
              <a:rPr lang="en-US" dirty="0"/>
              <a:t>	</a:t>
            </a:r>
            <a:r>
              <a:rPr lang="en-US" dirty="0" err="1" smtClean="0"/>
              <a:t>UAMS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State Department of Health </a:t>
            </a:r>
          </a:p>
          <a:p>
            <a:r>
              <a:rPr lang="en-US" dirty="0"/>
              <a:t>	</a:t>
            </a:r>
            <a:r>
              <a:rPr lang="en-US" dirty="0" smtClean="0"/>
              <a:t>State Parks and Tourism</a:t>
            </a:r>
          </a:p>
          <a:p>
            <a:r>
              <a:rPr lang="en-US" dirty="0"/>
              <a:t>	Governor's Advisory Council on </a:t>
            </a:r>
            <a:r>
              <a:rPr lang="en-US" dirty="0" smtClean="0"/>
              <a:t>Cycling</a:t>
            </a:r>
          </a:p>
          <a:p>
            <a:r>
              <a:rPr lang="en-US" dirty="0"/>
              <a:t>	</a:t>
            </a:r>
            <a:r>
              <a:rPr lang="en-US" dirty="0" smtClean="0"/>
              <a:t>Arkansas Economic Development Commission 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	All of these are working to help us implement the Bike-Ped Plan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DDF9F-852E-49F7-8B54-DCB6D35CC95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48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60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 out with a definition.</a:t>
            </a:r>
          </a:p>
          <a:p>
            <a:endParaRPr lang="en-US" dirty="0" smtClean="0"/>
          </a:p>
          <a:p>
            <a:r>
              <a:rPr lang="en-US" dirty="0" smtClean="0"/>
              <a:t>Non-Motorist = Someone who is traveling without the aid of a motor</a:t>
            </a:r>
            <a:r>
              <a:rPr lang="en-US" baseline="0" dirty="0" smtClean="0"/>
              <a:t> vehicle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1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Downtrend</a:t>
            </a:r>
            <a:r>
              <a:rPr lang="en-US" baseline="0" dirty="0" smtClean="0"/>
              <a:t> in NM Fatalities 1994-2009</a:t>
            </a:r>
          </a:p>
          <a:p>
            <a:endParaRPr lang="en-US" baseline="0" dirty="0" smtClean="0"/>
          </a:p>
          <a:p>
            <a:r>
              <a:rPr lang="en-US" baseline="0" dirty="0" smtClean="0"/>
              <a:t>Sharp fatality uptick in 2009 &amp; 2014</a:t>
            </a:r>
          </a:p>
          <a:p>
            <a:r>
              <a:rPr lang="en-US" baseline="0" dirty="0" smtClean="0"/>
              <a:t>***Smartphones becoming ubiquitous around 2013, 2014</a:t>
            </a:r>
          </a:p>
          <a:p>
            <a:endParaRPr lang="en-US" baseline="0" dirty="0" smtClean="0"/>
          </a:p>
          <a:p>
            <a:r>
              <a:rPr lang="en-US" baseline="0" dirty="0" smtClean="0"/>
              <a:t>Overall, downward trend until 2009, and then major spike upwards.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3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Arkansas though,</a:t>
            </a:r>
            <a:r>
              <a:rPr lang="en-US" baseline="0" dirty="0" smtClean="0"/>
              <a:t> not as clearly defined.  Kind of looks like roller coaster</a:t>
            </a:r>
          </a:p>
          <a:p>
            <a:endParaRPr lang="en-US" baseline="0" dirty="0" smtClean="0"/>
          </a:p>
          <a:p>
            <a:r>
              <a:rPr lang="en-US" baseline="0" dirty="0" smtClean="0"/>
              <a:t>Last 10 years been oscillating between about 40 and 55 NM fatalities.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Combined</a:t>
            </a:r>
            <a:r>
              <a:rPr lang="en-US" baseline="0" dirty="0" smtClean="0"/>
              <a:t> fatal and serious injury crashes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Alarming trend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39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Urban fatal</a:t>
            </a:r>
            <a:r>
              <a:rPr lang="en-US" baseline="0" dirty="0" smtClean="0"/>
              <a:t> non motorist crashes going up</a:t>
            </a:r>
          </a:p>
          <a:p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Rural fatal</a:t>
            </a:r>
            <a:r>
              <a:rPr lang="en-US" baseline="0" dirty="0" smtClean="0"/>
              <a:t> non motorist crashes remaining flat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78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increase (doubled) in urban</a:t>
            </a:r>
            <a:r>
              <a:rPr lang="en-US" baseline="0" dirty="0" smtClean="0"/>
              <a:t> serious injury crashes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0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Continuing</a:t>
            </a:r>
            <a:r>
              <a:rPr lang="en-US" baseline="0" dirty="0" smtClean="0"/>
              <a:t> to dig deeper into the data—data field called (Type of non motorist)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(KA) = fatal</a:t>
            </a:r>
            <a:r>
              <a:rPr lang="en-US" baseline="0" dirty="0" smtClean="0"/>
              <a:t> and serious injury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Highest by far is “Pedestrians”</a:t>
            </a:r>
          </a:p>
          <a:p>
            <a:endParaRPr lang="en-US" dirty="0" smtClean="0"/>
          </a:p>
          <a:p>
            <a:r>
              <a:rPr lang="en-US" dirty="0" smtClean="0"/>
              <a:t>Next</a:t>
            </a:r>
            <a:r>
              <a:rPr lang="en-US" baseline="0" dirty="0" smtClean="0"/>
              <a:t> Highest is “Bicycles”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6082E-D7A2-41BE-8F9C-2919341DA6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61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3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4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31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2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3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6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444296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3" y="6407946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1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6" y="5787740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30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8/21/2019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3" y="6407946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6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Bike/Ped Safety and Mobility in Arkansas: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Stepping Toward a Safer Place for Non-Motorists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520203"/>
            <a:ext cx="280302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Ben Whatley, E.I.</a:t>
            </a:r>
          </a:p>
          <a:p>
            <a:r>
              <a:rPr lang="en-US" sz="1200" dirty="0" smtClean="0"/>
              <a:t>Advanced Traffic Safety Engineer</a:t>
            </a:r>
          </a:p>
          <a:p>
            <a:r>
              <a:rPr lang="en-US" sz="1200" dirty="0" smtClean="0"/>
              <a:t>Transportation Planning &amp; Policy</a:t>
            </a:r>
          </a:p>
          <a:p>
            <a:endParaRPr lang="en-US" sz="1600" dirty="0"/>
          </a:p>
        </p:txBody>
      </p:sp>
      <p:pic>
        <p:nvPicPr>
          <p:cNvPr id="2050" name="Picture 2" descr="C:\workAHTD\Ben\ARDOT Logos\ArDOT_Logo_Red&amp;Blue_f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1510" cy="5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9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64672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8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042211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615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90453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70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Increasing trends:</a:t>
            </a:r>
          </a:p>
          <a:p>
            <a:pPr lvl="1"/>
            <a:r>
              <a:rPr lang="en-US" sz="2800" dirty="0" smtClean="0"/>
              <a:t>Urban</a:t>
            </a:r>
          </a:p>
          <a:p>
            <a:pPr lvl="1"/>
            <a:r>
              <a:rPr lang="en-US" sz="2800" dirty="0" smtClean="0"/>
              <a:t>Fatalities &amp; Serious Injuries</a:t>
            </a:r>
          </a:p>
          <a:p>
            <a:pPr lvl="1"/>
            <a:r>
              <a:rPr lang="en-US" sz="2800" dirty="0" smtClean="0"/>
              <a:t>Pedestrians Crossing Roadways</a:t>
            </a:r>
          </a:p>
        </p:txBody>
      </p:sp>
    </p:spTree>
    <p:extLst>
      <p:ext uri="{BB962C8B-B14F-4D97-AF65-F5344CB8AC3E}">
        <p14:creationId xmlns:p14="http://schemas.microsoft.com/office/powerpoint/2010/main" val="145883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2015-Electronic Crash Reporting Upgrade</a:t>
            </a:r>
          </a:p>
          <a:p>
            <a:pPr lvl="1"/>
            <a:r>
              <a:rPr lang="en-US" dirty="0" smtClean="0"/>
              <a:t>Reports automatically reported to State Police</a:t>
            </a:r>
          </a:p>
          <a:p>
            <a:pPr lvl="1"/>
            <a:r>
              <a:rPr lang="en-US" dirty="0" smtClean="0"/>
              <a:t>Mostly State Police in 2015</a:t>
            </a:r>
          </a:p>
          <a:p>
            <a:pPr lvl="1"/>
            <a:endParaRPr lang="en-US" dirty="0"/>
          </a:p>
          <a:p>
            <a:r>
              <a:rPr lang="en-US" dirty="0" smtClean="0"/>
              <a:t>2016-Present</a:t>
            </a:r>
          </a:p>
          <a:p>
            <a:pPr lvl="1"/>
            <a:r>
              <a:rPr lang="en-US" dirty="0"/>
              <a:t>Growing number of agencies electronically reporting</a:t>
            </a:r>
          </a:p>
          <a:p>
            <a:pPr lvl="1"/>
            <a:r>
              <a:rPr lang="en-US" dirty="0" smtClean="0"/>
              <a:t>Growing </a:t>
            </a:r>
            <a:r>
              <a:rPr lang="en-US" dirty="0"/>
              <a:t>number of crash reports in the database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Factor…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89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93181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700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54040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865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increase in non-motorist fatalities</a:t>
            </a:r>
          </a:p>
          <a:p>
            <a:r>
              <a:rPr lang="en-US" dirty="0" smtClean="0"/>
              <a:t>Distracted driving</a:t>
            </a:r>
          </a:p>
          <a:p>
            <a:pPr lvl="1"/>
            <a:r>
              <a:rPr lang="en-US" dirty="0" smtClean="0"/>
              <a:t>Smartphones have become ubiquitous</a:t>
            </a:r>
          </a:p>
          <a:p>
            <a:r>
              <a:rPr lang="en-US" dirty="0" smtClean="0"/>
              <a:t>Are more people walking/biking?</a:t>
            </a:r>
          </a:p>
          <a:p>
            <a:pPr lvl="1"/>
            <a:r>
              <a:rPr lang="en-US" dirty="0" smtClean="0"/>
              <a:t>More non-motorist infrastructure</a:t>
            </a:r>
          </a:p>
          <a:p>
            <a:pPr lvl="2"/>
            <a:r>
              <a:rPr lang="en-US" dirty="0" smtClean="0"/>
              <a:t>Regional trail systems</a:t>
            </a:r>
          </a:p>
          <a:p>
            <a:pPr lvl="2"/>
            <a:r>
              <a:rPr lang="en-US" dirty="0" smtClean="0"/>
              <a:t>More bike lanes</a:t>
            </a:r>
          </a:p>
          <a:p>
            <a:pPr lvl="2"/>
            <a:r>
              <a:rPr lang="en-US" dirty="0" smtClean="0"/>
              <a:t>More locally adopted bike/</a:t>
            </a:r>
            <a:r>
              <a:rPr lang="en-US" dirty="0" err="1" smtClean="0"/>
              <a:t>ped</a:t>
            </a:r>
            <a:r>
              <a:rPr lang="en-US" dirty="0" smtClean="0"/>
              <a:t> plans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Consider…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 likely due to multiple factors</a:t>
            </a:r>
          </a:p>
          <a:p>
            <a:pPr lvl="1"/>
            <a:r>
              <a:rPr lang="en-US" dirty="0" smtClean="0"/>
              <a:t>Original numbers were under-reported</a:t>
            </a:r>
          </a:p>
          <a:p>
            <a:pPr lvl="1"/>
            <a:r>
              <a:rPr lang="en-US" dirty="0" smtClean="0"/>
              <a:t>Distracted Driving</a:t>
            </a:r>
          </a:p>
          <a:p>
            <a:pPr lvl="1"/>
            <a:r>
              <a:rPr lang="en-US" dirty="0" smtClean="0"/>
              <a:t>More non-motorist infrastructure/activity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Crash Data Takeaway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0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Shift in non-motorist issues</a:t>
            </a:r>
          </a:p>
          <a:p>
            <a:pPr lvl="1"/>
            <a:r>
              <a:rPr lang="en-US" sz="2400" dirty="0" smtClean="0"/>
              <a:t>Issue use to be pedestrians crossing freeways</a:t>
            </a:r>
          </a:p>
          <a:p>
            <a:pPr lvl="1"/>
            <a:r>
              <a:rPr lang="en-US" sz="2400" dirty="0" smtClean="0"/>
              <a:t>Shifting to pedestrian accessibility</a:t>
            </a:r>
          </a:p>
          <a:p>
            <a:pPr lvl="2"/>
            <a:r>
              <a:rPr lang="en-US" sz="2400" dirty="0" smtClean="0"/>
              <a:t>More people walking/biking for:</a:t>
            </a:r>
          </a:p>
          <a:p>
            <a:pPr lvl="3"/>
            <a:r>
              <a:rPr lang="en-US" sz="2000" dirty="0" smtClean="0"/>
              <a:t>Work</a:t>
            </a:r>
          </a:p>
          <a:p>
            <a:pPr lvl="3"/>
            <a:r>
              <a:rPr lang="en-US" sz="2000" dirty="0" smtClean="0"/>
              <a:t>Education</a:t>
            </a:r>
          </a:p>
          <a:p>
            <a:pPr lvl="3"/>
            <a:r>
              <a:rPr lang="en-US" sz="2000" dirty="0" smtClean="0"/>
              <a:t>Healthcare</a:t>
            </a:r>
          </a:p>
          <a:p>
            <a:pPr lvl="3"/>
            <a:r>
              <a:rPr lang="en-US" sz="2000" dirty="0" smtClean="0"/>
              <a:t>Recreation</a:t>
            </a:r>
          </a:p>
          <a:p>
            <a:pPr lvl="3"/>
            <a:r>
              <a:rPr lang="en-US" sz="2000" dirty="0" smtClean="0"/>
              <a:t>Other reasons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/>
              <a:t>Growing Interest in Bike/Ped </a:t>
            </a:r>
            <a:r>
              <a:rPr lang="en-US" sz="3500" dirty="0" smtClean="0"/>
              <a:t>Activity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13177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Bike/</a:t>
            </a:r>
            <a:r>
              <a:rPr lang="en-US" dirty="0" err="1" smtClean="0"/>
              <a:t>Ped</a:t>
            </a:r>
            <a:r>
              <a:rPr lang="en-US" dirty="0" smtClean="0"/>
              <a:t> Crash Trends</a:t>
            </a:r>
          </a:p>
          <a:p>
            <a:endParaRPr lang="en-US" dirty="0"/>
          </a:p>
          <a:p>
            <a:r>
              <a:rPr lang="en-US" dirty="0" smtClean="0"/>
              <a:t>Bike/</a:t>
            </a:r>
            <a:r>
              <a:rPr lang="en-US" dirty="0" err="1" smtClean="0"/>
              <a:t>Ped</a:t>
            </a:r>
            <a:r>
              <a:rPr lang="en-US" dirty="0" smtClean="0"/>
              <a:t> Mobility Trends</a:t>
            </a:r>
          </a:p>
          <a:p>
            <a:endParaRPr lang="en-US" dirty="0"/>
          </a:p>
          <a:p>
            <a:r>
              <a:rPr lang="en-US" dirty="0" smtClean="0"/>
              <a:t>Current ARDOT Efforts</a:t>
            </a:r>
          </a:p>
          <a:p>
            <a:endParaRPr lang="en-US" dirty="0"/>
          </a:p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Non-Motorist Crash Trends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73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8" y="1719073"/>
            <a:ext cx="8311262" cy="432229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Non-motorist scoring (Walkscore.com)</a:t>
            </a:r>
            <a:endParaRPr lang="en-US" sz="3200" dirty="0"/>
          </a:p>
          <a:p>
            <a:pPr lvl="1"/>
            <a:r>
              <a:rPr lang="en-US" sz="2700" dirty="0" smtClean="0"/>
              <a:t>Walk scores</a:t>
            </a:r>
          </a:p>
          <a:p>
            <a:pPr lvl="1"/>
            <a:r>
              <a:rPr lang="en-US" sz="2700" dirty="0" smtClean="0"/>
              <a:t>Bike scores</a:t>
            </a:r>
          </a:p>
          <a:p>
            <a:pPr lvl="1"/>
            <a:r>
              <a:rPr lang="en-US" sz="2700" dirty="0" smtClean="0"/>
              <a:t>Transit scores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500" dirty="0"/>
              <a:t>Growing Interest in Bike/Ped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4954"/>
            <a:ext cx="9144000" cy="44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1719073"/>
            <a:ext cx="7849786" cy="4322290"/>
          </a:xfrm>
        </p:spPr>
        <p:txBody>
          <a:bodyPr>
            <a:normAutofit/>
          </a:bodyPr>
          <a:lstStyle/>
          <a:p>
            <a:r>
              <a:rPr lang="en-US" dirty="0" smtClean="0"/>
              <a:t>FHWA STEP (Safe Transportation for Every Pedestrian) Initiative</a:t>
            </a:r>
          </a:p>
          <a:p>
            <a:pPr lvl="1"/>
            <a:r>
              <a:rPr lang="en-US" dirty="0" smtClean="0"/>
              <a:t>Promotes </a:t>
            </a:r>
            <a:r>
              <a:rPr lang="en-US" dirty="0"/>
              <a:t>pedestrian </a:t>
            </a:r>
            <a:r>
              <a:rPr lang="en-US" dirty="0" smtClean="0"/>
              <a:t>crash countermeasures with known benefits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Growing Interest in Bike/</a:t>
            </a:r>
            <a:r>
              <a:rPr lang="en-US" dirty="0" err="1" smtClean="0"/>
              <a:t>Ped</a:t>
            </a:r>
            <a:r>
              <a:rPr lang="en-US" dirty="0" smtClean="0"/>
              <a:t> Safety</a:t>
            </a:r>
            <a:endParaRPr lang="en-US" dirty="0"/>
          </a:p>
        </p:txBody>
      </p:sp>
      <p:pic>
        <p:nvPicPr>
          <p:cNvPr id="8" name="Picture 3" descr="T:\HSIP\Setting Performance Targets\CY 2020\Non Motorist Crashes\TRC Presentation\RRF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985" y="0"/>
            <a:ext cx="6053016" cy="42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:\HSIP\Setting Performance Targets\CY 2020\Non Motorist Crashes\TRC Presentation\PH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99148" cy="4213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T:\HSIP\Setting Performance Targets\CY 2020\Non Motorist Crashes\TRC Presentation\Refuge Islan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886" y="2377260"/>
            <a:ext cx="5648771" cy="448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Bicycle Facility Accommodation and Sidewalk Policy Update Committee</a:t>
            </a:r>
          </a:p>
          <a:p>
            <a:pPr lvl="1"/>
            <a:r>
              <a:rPr lang="en-US" sz="1800" dirty="0" smtClean="0"/>
              <a:t>FHWA – Arkansas Division</a:t>
            </a:r>
          </a:p>
          <a:p>
            <a:pPr lvl="1"/>
            <a:r>
              <a:rPr lang="en-US" sz="1800" dirty="0" smtClean="0"/>
              <a:t>Maintenance Division</a:t>
            </a:r>
          </a:p>
          <a:p>
            <a:pPr lvl="1"/>
            <a:r>
              <a:rPr lang="en-US" sz="1800" dirty="0"/>
              <a:t>Program </a:t>
            </a:r>
            <a:r>
              <a:rPr lang="en-US" sz="1800" dirty="0" smtClean="0"/>
              <a:t>Management </a:t>
            </a:r>
            <a:r>
              <a:rPr lang="en-US" sz="1800" dirty="0"/>
              <a:t>Division</a:t>
            </a:r>
          </a:p>
          <a:p>
            <a:pPr lvl="1"/>
            <a:r>
              <a:rPr lang="en-US" sz="1800" dirty="0"/>
              <a:t>Roadway </a:t>
            </a:r>
            <a:r>
              <a:rPr lang="en-US" sz="1800" dirty="0" smtClean="0"/>
              <a:t>Design </a:t>
            </a:r>
            <a:r>
              <a:rPr lang="en-US" sz="1800" dirty="0"/>
              <a:t>Division</a:t>
            </a:r>
          </a:p>
          <a:p>
            <a:pPr lvl="1"/>
            <a:r>
              <a:rPr lang="en-US" sz="1800" dirty="0" smtClean="0"/>
              <a:t>System Information </a:t>
            </a:r>
            <a:r>
              <a:rPr lang="en-US" sz="1800" dirty="0"/>
              <a:t>and Research Division</a:t>
            </a:r>
            <a:endParaRPr lang="en-US" sz="1800" dirty="0" smtClean="0"/>
          </a:p>
          <a:p>
            <a:pPr lvl="1"/>
            <a:r>
              <a:rPr lang="en-US" sz="1800" dirty="0" smtClean="0"/>
              <a:t>Transportation </a:t>
            </a:r>
            <a:r>
              <a:rPr lang="en-US" sz="1800" dirty="0"/>
              <a:t>Planning and </a:t>
            </a:r>
            <a:r>
              <a:rPr lang="en-US" sz="1800" dirty="0" smtClean="0"/>
              <a:t>Policy</a:t>
            </a:r>
            <a:r>
              <a:rPr lang="en-US" sz="1800" dirty="0"/>
              <a:t> </a:t>
            </a:r>
            <a:r>
              <a:rPr lang="en-US" sz="1800" dirty="0" smtClean="0"/>
              <a:t>Division</a:t>
            </a:r>
          </a:p>
          <a:p>
            <a:r>
              <a:rPr lang="en-US" dirty="0" smtClean="0"/>
              <a:t>Resources</a:t>
            </a:r>
          </a:p>
          <a:p>
            <a:pPr lvl="1"/>
            <a:r>
              <a:rPr lang="en-US" sz="1800" dirty="0" smtClean="0"/>
              <a:t>AASHTO Green Book</a:t>
            </a:r>
          </a:p>
          <a:p>
            <a:pPr lvl="1"/>
            <a:r>
              <a:rPr lang="en-US" sz="1800" dirty="0" smtClean="0"/>
              <a:t>AASHTO Guide for the Development of Bicycle Facilities</a:t>
            </a:r>
          </a:p>
          <a:p>
            <a:pPr lvl="1"/>
            <a:r>
              <a:rPr lang="en-US" sz="1800" dirty="0" smtClean="0"/>
              <a:t>Manual on Uniform Traffic Control Devices</a:t>
            </a:r>
            <a:endParaRPr lang="en-US" sz="1800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</a:t>
            </a:r>
            <a:r>
              <a:rPr lang="en-US" sz="3200" dirty="0" smtClean="0"/>
              <a:t>R</a:t>
            </a:r>
            <a:r>
              <a:rPr lang="en-US" dirty="0" smtClean="0"/>
              <a:t>DOT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0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19073"/>
            <a:ext cx="7779284" cy="4322290"/>
          </a:xfrm>
        </p:spPr>
        <p:txBody>
          <a:bodyPr/>
          <a:lstStyle/>
          <a:p>
            <a:r>
              <a:rPr lang="en-US" dirty="0" smtClean="0"/>
              <a:t>Safety Performance Management</a:t>
            </a:r>
          </a:p>
          <a:p>
            <a:r>
              <a:rPr lang="en-US" dirty="0" smtClean="0"/>
              <a:t>Non-Motorist Fatal and Serious Injuries</a:t>
            </a:r>
            <a:endParaRPr lang="en-US" sz="2000" dirty="0" smtClean="0"/>
          </a:p>
          <a:p>
            <a:pPr lvl="1"/>
            <a:r>
              <a:rPr lang="en-US" sz="2000" dirty="0" smtClean="0"/>
              <a:t>“</a:t>
            </a:r>
            <a:r>
              <a:rPr lang="en-US" dirty="0" smtClean="0"/>
              <a:t>FHWA </a:t>
            </a:r>
            <a:r>
              <a:rPr lang="en-US" dirty="0"/>
              <a:t>establishes in this final rule an additional safety performance measure: the number of combined non-motorized fatalities and non-motorized serious injuries in a State</a:t>
            </a:r>
            <a:r>
              <a:rPr lang="en-US" dirty="0" smtClean="0"/>
              <a:t>.”</a:t>
            </a:r>
          </a:p>
          <a:p>
            <a:pPr lvl="3"/>
            <a:r>
              <a:rPr lang="en-US" sz="1800" dirty="0" smtClean="0"/>
              <a:t>23 CFR 490</a:t>
            </a:r>
          </a:p>
          <a:p>
            <a:pPr lvl="3"/>
            <a:endParaRPr lang="en-US" sz="1800" dirty="0"/>
          </a:p>
          <a:p>
            <a:pPr lvl="1"/>
            <a:r>
              <a:rPr lang="en-US" sz="2200" dirty="0" smtClean="0"/>
              <a:t>2018 is first year to measure performance against target.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A</a:t>
            </a:r>
            <a:r>
              <a:rPr lang="en-US" sz="3200" dirty="0"/>
              <a:t>R</a:t>
            </a:r>
            <a:r>
              <a:rPr lang="en-US" dirty="0"/>
              <a:t>DOT Efforts</a:t>
            </a:r>
          </a:p>
        </p:txBody>
      </p:sp>
    </p:spTree>
    <p:extLst>
      <p:ext uri="{BB962C8B-B14F-4D97-AF65-F5344CB8AC3E}">
        <p14:creationId xmlns:p14="http://schemas.microsoft.com/office/powerpoint/2010/main" val="225444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Continued Public Education</a:t>
            </a:r>
          </a:p>
          <a:p>
            <a:r>
              <a:rPr lang="en-US" dirty="0" smtClean="0"/>
              <a:t>US </a:t>
            </a:r>
            <a:r>
              <a:rPr lang="en-US" dirty="0"/>
              <a:t>Bike Route Numbering Efforts</a:t>
            </a:r>
          </a:p>
          <a:p>
            <a:r>
              <a:rPr lang="en-US" dirty="0"/>
              <a:t>Hub </a:t>
            </a:r>
            <a:r>
              <a:rPr lang="en-US" dirty="0" smtClean="0"/>
              <a:t>Communities</a:t>
            </a:r>
          </a:p>
          <a:p>
            <a:r>
              <a:rPr lang="en-US" dirty="0" smtClean="0"/>
              <a:t>Act 650 of 2019 </a:t>
            </a:r>
            <a:br>
              <a:rPr lang="en-US" dirty="0" smtClean="0"/>
            </a:br>
            <a:r>
              <a:rPr lang="en-US" dirty="0" smtClean="0"/>
              <a:t>Arkansas General </a:t>
            </a:r>
            <a:br>
              <a:rPr lang="en-US" dirty="0" smtClean="0"/>
            </a:br>
            <a:r>
              <a:rPr lang="en-US" dirty="0" smtClean="0"/>
              <a:t>Assembly</a:t>
            </a:r>
          </a:p>
          <a:p>
            <a:endParaRPr lang="en-US" dirty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54" y="3120676"/>
            <a:ext cx="4385201" cy="326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4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070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Safety, Accessibility, and Mobility are everyone’s job</a:t>
            </a:r>
          </a:p>
        </p:txBody>
      </p:sp>
    </p:spTree>
    <p:extLst>
      <p:ext uri="{BB962C8B-B14F-4D97-AF65-F5344CB8AC3E}">
        <p14:creationId xmlns:p14="http://schemas.microsoft.com/office/powerpoint/2010/main" val="40675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who is traveling without the aid of a motor vehicle</a:t>
            </a:r>
          </a:p>
          <a:p>
            <a:pPr lvl="2"/>
            <a:r>
              <a:rPr lang="en-US" sz="2400" dirty="0" smtClean="0"/>
              <a:t>Pedestrians</a:t>
            </a:r>
          </a:p>
          <a:p>
            <a:pPr lvl="2"/>
            <a:r>
              <a:rPr lang="en-US" sz="2400" dirty="0" smtClean="0"/>
              <a:t>Bicyclists</a:t>
            </a:r>
          </a:p>
          <a:p>
            <a:pPr lvl="2"/>
            <a:r>
              <a:rPr lang="en-US" sz="2400" dirty="0" smtClean="0"/>
              <a:t>Wheelchair users</a:t>
            </a:r>
          </a:p>
          <a:p>
            <a:pPr lvl="2"/>
            <a:r>
              <a:rPr lang="en-US" sz="2400" dirty="0" smtClean="0"/>
              <a:t>Scooter Riders</a:t>
            </a:r>
          </a:p>
          <a:p>
            <a:pPr lvl="2"/>
            <a:r>
              <a:rPr lang="en-US" sz="2400" dirty="0" smtClean="0"/>
              <a:t>Riding an animal/animal drawn buggy</a:t>
            </a:r>
          </a:p>
          <a:p>
            <a:pPr lvl="2"/>
            <a:r>
              <a:rPr lang="en-US" sz="2400" dirty="0" smtClean="0"/>
              <a:t>Others</a:t>
            </a:r>
          </a:p>
          <a:p>
            <a:pPr lvl="2"/>
            <a:endParaRPr lang="en-US" dirty="0" smtClean="0"/>
          </a:p>
          <a:p>
            <a:pPr marL="630936" lvl="2" indent="0">
              <a:buNone/>
            </a:pP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Non-motorists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19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7451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5220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71559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89990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0098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58437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468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89827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4173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9829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9386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1096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010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3627</TotalTime>
  <Words>1333</Words>
  <Application>Microsoft Office PowerPoint</Application>
  <PresentationFormat>On-screen Show (4:3)</PresentationFormat>
  <Paragraphs>338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Bike/Ped Safety and Mobility in Arkansas:</vt:lpstr>
      <vt:lpstr>Non-Motorist Crash Trends</vt:lpstr>
      <vt:lpstr>Non-motorists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Another Factor…</vt:lpstr>
      <vt:lpstr>PowerPoint Presentation</vt:lpstr>
      <vt:lpstr>PowerPoint Presentation</vt:lpstr>
      <vt:lpstr>Things to Consider…</vt:lpstr>
      <vt:lpstr>Crash Data Takeaway</vt:lpstr>
      <vt:lpstr>Growing Interest in Bike/Ped Activity</vt:lpstr>
      <vt:lpstr>Growing Interest in Bike/Ped Activity</vt:lpstr>
      <vt:lpstr>Growing Interest in Bike/Ped Safety</vt:lpstr>
      <vt:lpstr>Current ARDOT Efforts</vt:lpstr>
      <vt:lpstr>Current ARDOT Efforts</vt:lpstr>
      <vt:lpstr>Next Steps</vt:lpstr>
      <vt:lpstr>Safety, Accessibility, and Mobility are everyone’s job</vt:lpstr>
      <vt:lpstr>Questions?</vt:lpstr>
    </vt:vector>
  </TitlesOfParts>
  <Company>AHTD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Pedestrian Safety and Mobility:</dc:title>
  <dc:creator>Whatley, Benjamin S.</dc:creator>
  <cp:lastModifiedBy>Whatley, Benjamin S.</cp:lastModifiedBy>
  <cp:revision>149</cp:revision>
  <cp:lastPrinted>2019-08-12T19:49:05Z</cp:lastPrinted>
  <dcterms:created xsi:type="dcterms:W3CDTF">2019-05-27T16:36:33Z</dcterms:created>
  <dcterms:modified xsi:type="dcterms:W3CDTF">2019-08-21T15:51:28Z</dcterms:modified>
</cp:coreProperties>
</file>